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85" r:id="rId5"/>
    <p:sldId id="260" r:id="rId6"/>
    <p:sldId id="263" r:id="rId7"/>
    <p:sldId id="288" r:id="rId8"/>
    <p:sldId id="277" r:id="rId9"/>
    <p:sldId id="278" r:id="rId10"/>
    <p:sldId id="279" r:id="rId11"/>
    <p:sldId id="289" r:id="rId12"/>
    <p:sldId id="290" r:id="rId13"/>
    <p:sldId id="280" r:id="rId14"/>
    <p:sldId id="258" r:id="rId15"/>
    <p:sldId id="261" r:id="rId16"/>
    <p:sldId id="264" r:id="rId17"/>
    <p:sldId id="266" r:id="rId18"/>
    <p:sldId id="265" r:id="rId19"/>
    <p:sldId id="282" r:id="rId20"/>
    <p:sldId id="281" r:id="rId21"/>
    <p:sldId id="268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4" r:id="rId30"/>
    <p:sldId id="286" r:id="rId31"/>
    <p:sldId id="26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4"/>
    <p:restoredTop sz="78829"/>
  </p:normalViewPr>
  <p:slideViewPr>
    <p:cSldViewPr snapToGrid="0" snapToObjects="1">
      <p:cViewPr varScale="1">
        <p:scale>
          <a:sx n="119" d="100"/>
          <a:sy n="119" d="100"/>
        </p:scale>
        <p:origin x="216" y="2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D41A0-DE80-1D4A-BF04-1D08F6DA88B7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E61F9-80F0-2643-B72E-3802242A3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28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Hi everyone, I’m Zelin. Nice to see you again this semester!</a:t>
            </a:r>
          </a:p>
          <a:p>
            <a:r>
              <a:rPr kumimoji="1" lang="en-US" altLang="zh-CN" dirty="0"/>
              <a:t>In this talk, I’ll introduce you with the latest paper we’ve published on CIKM 2021</a:t>
            </a:r>
          </a:p>
          <a:p>
            <a:r>
              <a:rPr kumimoji="1" lang="en-US" altLang="zh-CN" dirty="0"/>
              <a:t>“</a:t>
            </a:r>
            <a:r>
              <a:rPr kumimoji="1" lang="en" altLang="zh-CN" dirty="0"/>
              <a:t>Enriching Ontology with Temporal Commonsense for Low-Resource Audio Tagging”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16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835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56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691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490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822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44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20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40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48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begin with, I’d like to decompose this long and confusing title, “</a:t>
            </a:r>
            <a:r>
              <a:rPr kumimoji="1" lang="en" altLang="zh-CN" dirty="0"/>
              <a:t>Enriching Ontology with Temporal Commonsense for Low-Resource Audio Tagging”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79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Let’s come to the introduction part first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5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most of you, this long title must be quite a difficult Natural Language Understanding task. So, I will decompose this title into several parts and explain them separately.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962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I‘ll begin with the two kinds of structured knowledge resources, which is ontology and temporal commonsense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6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AudioSet is t</a:t>
            </a:r>
            <a:r>
              <a:rPr kumimoji="1" lang="en-US" altLang="zh-CN" dirty="0"/>
              <a:t>he largest sound vocabulary and dataset for audio pattern recognition tasks, comprising of over 5.8 thousands hours of audios and 527 classes of annotated sounds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AudioSet ontology is a part of AudioSet, meanwhile it is collection of sound events organized in a hierarchy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(click)including 7 top level sound events and total 632 fine-grained events</a:t>
            </a:r>
          </a:p>
          <a:p>
            <a:pPr marL="171450" indent="-171450">
              <a:buFontTx/>
              <a:buChar char="-"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094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ASER is a large-scale eventuality knowledge graph, which means in ASER each node represents an event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 here is a demo of ASER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eventuality is represented as a short clause containing lemmatized words, usually in the form of </a:t>
            </a:r>
            <a:r>
              <a:rPr kumimoji="1"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Subject,Verb,Object</a:t>
            </a:r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 for example, ”I have lunch” could be represented as such a dependency graph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can see in this example, events in ASER are linked with different edges, like “I am tired” are in conjunction with ”I am hungry”, or…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first quiz is ——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temporal commonsense relation in this graph?</a:t>
            </a:r>
            <a:endParaRPr kumimoji="1" lang="zh-CN" altLang="en-US" dirty="0"/>
          </a:p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51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36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85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36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D9D47-1C94-BB41-9F60-B264ADEFC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AA80B4-BC8C-4B4C-A37C-D95ECE8CC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CC5B-9697-084C-B8F1-F663D66C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4DBB-202E-E74E-964A-1D7563DB47C2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65063-1512-3C49-AAFB-6D79DC4D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2D353-3DEB-8E43-942D-CCA12AF8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61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9683C-79CB-7448-BFCF-AF33429B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AF672A-7716-304B-9E54-7296F7654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C3444-DCCB-E74C-BFE0-5B337D7A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C1EA-E115-E743-BF8B-7B9E53FB08A7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4DE011-DAD9-C343-BA3E-5B8DBE90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846EF-EBA7-D845-B2A3-77016FBD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09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4FBC82-638C-B645-B1D8-28AA03135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201D37-9141-7248-9676-75DA68CC3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84F1FC-CDC3-7B40-823E-FBD34493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12A9B-1F47-8D4B-B744-0CA640EEC00C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85A5A-FD8B-DE4F-BAC6-63212FF3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86018-3016-844B-AC03-F64CA6F9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84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C0C15-EE24-9944-9924-51C33638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864A3-CC2E-7444-A925-A3095E2F0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6DE05-5A7C-6446-9251-651DFDF4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8F69-81E8-8443-962B-8E43C463184E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801CF-74AE-C54F-8642-3CE46FC9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0E300-ACF8-DD43-92D2-4EDAF456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69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89132-E393-F546-91CB-CC9AE6C2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F8ABA-1159-B440-AFE8-43EC4391C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7ED84-CFDA-224C-B86C-31EB849A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4-225D-C14D-9119-2546FD337557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EE646-E718-6048-87EA-54648FD5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2A735-51BA-4C41-9C59-699927B9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36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64079-FED2-824C-A412-D93CCE50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17FDF-58A2-A54C-9180-B048A17BF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6A0D60-0875-CA4C-B516-979E4B39F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3940A-9D89-D942-A686-835CB5D1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E6C6-7F6C-9C42-8BAD-9C2B9CFDC87F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0401F0-1A78-1C4E-870B-3ED3E565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E6F6CE-0106-6746-AE6F-C56597DB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09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EF945-179B-9C42-8AAF-2B2481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327B9-A0E9-2E40-8EFD-FD720BFB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B2A8E3-3162-044B-9C37-78C486FEE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28F775-3E11-BE4B-AC31-C34BEBF8C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B16231-43D9-464D-B17D-3622995D2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252607-46D2-534E-B198-13EB1FA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D4D7-004F-4440-B299-53D030072902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896313-C50F-1D46-AF5B-A8A3467F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4FFDAB-03F8-FD45-88C4-20AB9949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93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4BF1D-0666-344F-A1B2-0CC1F454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712C56-459E-0945-A1E1-2FE593AD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8B54-6736-A342-8539-B1B56FA18B6B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5D01BB-B36C-8749-B0B5-84BA174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87990A-579C-0A46-85DD-014C97A8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3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35FBC6-82DE-9443-9B08-BB21CD16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DF29-29B7-1645-B34E-B38BCBC63D4E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C7429F-0BC4-CB4F-8A5A-86257A0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08569-4B7F-CD4E-90F6-F3E7755B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3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5EC79-2DA9-9147-B808-80108CEA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57A84-D5C7-854C-B723-902465B4D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40EAC8-1357-7240-91CD-8C16F10B6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56A562-66CA-B446-BFF3-4A9490E2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AE9A-B841-5F46-8FEB-0FA154833B88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3A84BB-3D2C-074A-83C8-EA1D1EE9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6CFB20-6CEA-F748-BD1D-E7AA93AA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45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CBEE7-E0F4-D445-A8E6-7253EC20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A8C624-1550-5E47-B4E5-4E2881247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F7DB2-5A73-A544-AE2E-07A45BE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FB1484-CF55-4742-9A24-E93E1EAD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4F91-0F85-3348-8005-D411E41F1B10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F4D6F9-B2CF-724C-86EB-6E8C67EC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07C7C0-4314-DF43-83D0-8BC999B2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40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7DEFFF-5C7A-2248-8AD9-3F137C89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068D57-5911-A840-AF8A-C1F103C49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DFD1D-C05D-B741-A8FD-418EDAC35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1FB69-448D-2344-B6E1-D93EE19DFA17}" type="datetime1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FAE9C-A771-5E44-A5FD-D6DFA02E7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57122-EA50-454D-B617-6E6876E4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5853-7235-8441-ABFD-93FDB5D309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68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079C-ABC3-9E4C-B84C-B0E183387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Enriching Ontology with Temporal Commonsense for Low-Resource Audio Tagging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1B00E-E58E-5A41-AFF7-77E09974C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93" y="3661511"/>
            <a:ext cx="9664390" cy="1655762"/>
          </a:xfrm>
        </p:spPr>
        <p:txBody>
          <a:bodyPr>
            <a:normAutofit/>
          </a:bodyPr>
          <a:lstStyle/>
          <a:p>
            <a:r>
              <a:rPr lang="en" altLang="zh-CN" sz="2000" i="1" dirty="0" err="1"/>
              <a:t>Zhiling</a:t>
            </a:r>
            <a:r>
              <a:rPr lang="en" altLang="zh-CN" sz="2000" i="1" dirty="0"/>
              <a:t> Zhang, Zelin Zhou, Haifeng Tang, </a:t>
            </a:r>
            <a:r>
              <a:rPr lang="en" altLang="zh-CN" sz="2000" i="1" dirty="0" err="1"/>
              <a:t>Guangwei</a:t>
            </a:r>
            <a:r>
              <a:rPr lang="en" altLang="zh-CN" sz="2000" i="1" dirty="0"/>
              <a:t> Li, </a:t>
            </a:r>
            <a:r>
              <a:rPr lang="en" altLang="zh-CN" sz="2000" i="1" dirty="0" err="1"/>
              <a:t>Mengyue</a:t>
            </a:r>
            <a:r>
              <a:rPr lang="en" altLang="zh-CN" sz="2000" i="1" dirty="0"/>
              <a:t> Wu, Kenny Q. Zhu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CIKM 2021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D4462E-C857-424D-954A-004594FE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909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F75CE-32CC-CC46-A64F-1ED9944E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Enriching ontology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DFF4A7-EB39-C840-8475-8CFFC203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enrich? </a:t>
            </a:r>
          </a:p>
          <a:p>
            <a:pPr marL="0" indent="0">
              <a:buNone/>
            </a:pPr>
            <a:r>
              <a:rPr lang="en-US" altLang="zh-CN" b="1" u="sng" dirty="0"/>
              <a:t>Entity Alignment</a:t>
            </a:r>
          </a:p>
          <a:p>
            <a:endParaRPr lang="en-US" altLang="zh-CN" b="1" u="sng" dirty="0"/>
          </a:p>
          <a:p>
            <a:pPr marL="0" indent="0">
              <a:buNone/>
            </a:pPr>
            <a:r>
              <a:rPr lang="en" altLang="zh-CN" b="1" u="sng" dirty="0"/>
              <a:t>Entity Alignment</a:t>
            </a:r>
            <a:r>
              <a:rPr lang="en" altLang="zh-CN" dirty="0"/>
              <a:t> is the task of finding entities in two knowledge</a:t>
            </a:r>
          </a:p>
          <a:p>
            <a:pPr marL="0" indent="0">
              <a:buNone/>
            </a:pPr>
            <a:r>
              <a:rPr lang="en" altLang="zh-CN" dirty="0"/>
              <a:t>bases that refer to the same real-world object. 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It plays a vital role in automatically integrating multiple knowledge</a:t>
            </a:r>
          </a:p>
          <a:p>
            <a:pPr marL="0" indent="0">
              <a:buNone/>
            </a:pPr>
            <a:r>
              <a:rPr lang="en" altLang="zh-CN" dirty="0"/>
              <a:t>bases.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1334BF-0717-A742-82DE-CADB5AA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4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E27E24A-5A57-AC49-8507-546C81F6D7FC}"/>
              </a:ext>
            </a:extLst>
          </p:cNvPr>
          <p:cNvSpPr/>
          <p:nvPr/>
        </p:nvSpPr>
        <p:spPr>
          <a:xfrm>
            <a:off x="1854723" y="381785"/>
            <a:ext cx="1046375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6CF06C1-871B-754D-865E-42D0B008856D}"/>
              </a:ext>
            </a:extLst>
          </p:cNvPr>
          <p:cNvSpPr/>
          <p:nvPr/>
        </p:nvSpPr>
        <p:spPr>
          <a:xfrm>
            <a:off x="118417" y="1249382"/>
            <a:ext cx="1531854" cy="58838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Accelerating,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revving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891AF71-F8E9-E643-B252-C7910FB67507}"/>
              </a:ext>
            </a:extLst>
          </p:cNvPr>
          <p:cNvSpPr/>
          <p:nvPr/>
        </p:nvSpPr>
        <p:spPr>
          <a:xfrm>
            <a:off x="1790304" y="1670506"/>
            <a:ext cx="1046375" cy="4524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05AA61-7E4D-414F-97A5-9DB0A61D2342}"/>
              </a:ext>
            </a:extLst>
          </p:cNvPr>
          <p:cNvSpPr/>
          <p:nvPr/>
        </p:nvSpPr>
        <p:spPr>
          <a:xfrm>
            <a:off x="5371704" y="459556"/>
            <a:ext cx="1046375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8">
            <a:extLst>
              <a:ext uri="{FF2B5EF4-FFF2-40B4-BE49-F238E27FC236}">
                <a16:creationId xmlns:a16="http://schemas.microsoft.com/office/drawing/2014/main" id="{D6EF0FF8-4B91-1A44-A620-683547368C9E}"/>
              </a:ext>
            </a:extLst>
          </p:cNvPr>
          <p:cNvSpPr/>
          <p:nvPr/>
        </p:nvSpPr>
        <p:spPr>
          <a:xfrm>
            <a:off x="5071614" y="1174724"/>
            <a:ext cx="1641837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vehicle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9">
            <a:extLst>
              <a:ext uri="{FF2B5EF4-FFF2-40B4-BE49-F238E27FC236}">
                <a16:creationId xmlns:a16="http://schemas.microsoft.com/office/drawing/2014/main" id="{C851E44F-39A2-EB47-B41B-BB1556587961}"/>
              </a:ext>
            </a:extLst>
          </p:cNvPr>
          <p:cNvSpPr/>
          <p:nvPr/>
        </p:nvSpPr>
        <p:spPr>
          <a:xfrm>
            <a:off x="5339494" y="1837771"/>
            <a:ext cx="1110794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: 圆角 12">
            <a:extLst>
              <a:ext uri="{FF2B5EF4-FFF2-40B4-BE49-F238E27FC236}">
                <a16:creationId xmlns:a16="http://schemas.microsoft.com/office/drawing/2014/main" id="{1C424859-F814-1441-A578-A0DC47CD6A19}"/>
              </a:ext>
            </a:extLst>
          </p:cNvPr>
          <p:cNvSpPr/>
          <p:nvPr/>
        </p:nvSpPr>
        <p:spPr>
          <a:xfrm>
            <a:off x="9174747" y="419496"/>
            <a:ext cx="1714499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voice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3">
            <a:extLst>
              <a:ext uri="{FF2B5EF4-FFF2-40B4-BE49-F238E27FC236}">
                <a16:creationId xmlns:a16="http://schemas.microsoft.com/office/drawing/2014/main" id="{4CBD5C98-FF3B-F44D-B3BE-3EF458FB9BC4}"/>
              </a:ext>
            </a:extLst>
          </p:cNvPr>
          <p:cNvSpPr/>
          <p:nvPr/>
        </p:nvSpPr>
        <p:spPr>
          <a:xfrm>
            <a:off x="8704478" y="1127921"/>
            <a:ext cx="1110400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4">
            <a:extLst>
              <a:ext uri="{FF2B5EF4-FFF2-40B4-BE49-F238E27FC236}">
                <a16:creationId xmlns:a16="http://schemas.microsoft.com/office/drawing/2014/main" id="{1F7AC203-FDA8-8C4E-AF7F-E600FA0AAFD9}"/>
              </a:ext>
            </a:extLst>
          </p:cNvPr>
          <p:cNvSpPr/>
          <p:nvPr/>
        </p:nvSpPr>
        <p:spPr>
          <a:xfrm>
            <a:off x="8317782" y="1822816"/>
            <a:ext cx="1883790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 speech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连接符 2">
            <a:extLst>
              <a:ext uri="{FF2B5EF4-FFF2-40B4-BE49-F238E27FC236}">
                <a16:creationId xmlns:a16="http://schemas.microsoft.com/office/drawing/2014/main" id="{E85D4DB1-BCCB-A849-99F5-694EB01EFFE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901098" y="608028"/>
            <a:ext cx="2438397" cy="145598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: 圆角 16">
            <a:extLst>
              <a:ext uri="{FF2B5EF4-FFF2-40B4-BE49-F238E27FC236}">
                <a16:creationId xmlns:a16="http://schemas.microsoft.com/office/drawing/2014/main" id="{A5F501AD-5C7D-DD4F-AB11-DB5F93734FA9}"/>
              </a:ext>
            </a:extLst>
          </p:cNvPr>
          <p:cNvSpPr/>
          <p:nvPr/>
        </p:nvSpPr>
        <p:spPr>
          <a:xfrm>
            <a:off x="1015144" y="4579840"/>
            <a:ext cx="1478437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start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7">
            <a:extLst>
              <a:ext uri="{FF2B5EF4-FFF2-40B4-BE49-F238E27FC236}">
                <a16:creationId xmlns:a16="http://schemas.microsoft.com/office/drawing/2014/main" id="{DBB8DF8F-0C22-7B43-8FFB-F9B40116772B}"/>
              </a:ext>
            </a:extLst>
          </p:cNvPr>
          <p:cNvSpPr/>
          <p:nvPr/>
        </p:nvSpPr>
        <p:spPr>
          <a:xfrm>
            <a:off x="4443628" y="5380182"/>
            <a:ext cx="1478437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start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连接符: 曲线 31">
            <a:extLst>
              <a:ext uri="{FF2B5EF4-FFF2-40B4-BE49-F238E27FC236}">
                <a16:creationId xmlns:a16="http://schemas.microsoft.com/office/drawing/2014/main" id="{3AB41FCC-2375-9A47-A22E-DA2D1AF6B3F3}"/>
              </a:ext>
            </a:extLst>
          </p:cNvPr>
          <p:cNvCxnSpPr>
            <a:cxnSpLocks/>
            <a:stCxn id="14" idx="3"/>
            <a:endCxn id="4" idx="3"/>
          </p:cNvCxnSpPr>
          <p:nvPr/>
        </p:nvCxnSpPr>
        <p:spPr>
          <a:xfrm flipV="1">
            <a:off x="2493581" y="608029"/>
            <a:ext cx="407516" cy="4198056"/>
          </a:xfrm>
          <a:prstGeom prst="curvedConnector3">
            <a:avLst>
              <a:gd name="adj1" fmla="val 156096"/>
            </a:avLst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连接符: 曲线 35">
            <a:extLst>
              <a:ext uri="{FF2B5EF4-FFF2-40B4-BE49-F238E27FC236}">
                <a16:creationId xmlns:a16="http://schemas.microsoft.com/office/drawing/2014/main" id="{ECA36251-D05A-0C42-9CAF-C1868C5BD233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>
            <a:off x="4443627" y="2064015"/>
            <a:ext cx="895867" cy="3542411"/>
          </a:xfrm>
          <a:prstGeom prst="curvedConnector3">
            <a:avLst>
              <a:gd name="adj1" fmla="val -25517"/>
            </a:avLst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45">
            <a:extLst>
              <a:ext uri="{FF2B5EF4-FFF2-40B4-BE49-F238E27FC236}">
                <a16:creationId xmlns:a16="http://schemas.microsoft.com/office/drawing/2014/main" id="{0ED5EA5B-C413-6141-AB12-0D26432B790B}"/>
              </a:ext>
            </a:extLst>
          </p:cNvPr>
          <p:cNvSpPr/>
          <p:nvPr/>
        </p:nvSpPr>
        <p:spPr>
          <a:xfrm>
            <a:off x="4829202" y="3766892"/>
            <a:ext cx="2068400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approach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46">
            <a:extLst>
              <a:ext uri="{FF2B5EF4-FFF2-40B4-BE49-F238E27FC236}">
                <a16:creationId xmlns:a16="http://schemas.microsoft.com/office/drawing/2014/main" id="{AE112597-65E9-E34E-89B3-BB09E998DF85}"/>
              </a:ext>
            </a:extLst>
          </p:cNvPr>
          <p:cNvSpPr/>
          <p:nvPr/>
        </p:nvSpPr>
        <p:spPr>
          <a:xfrm>
            <a:off x="8403999" y="3458845"/>
            <a:ext cx="1264763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say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49">
            <a:extLst>
              <a:ext uri="{FF2B5EF4-FFF2-40B4-BE49-F238E27FC236}">
                <a16:creationId xmlns:a16="http://schemas.microsoft.com/office/drawing/2014/main" id="{04E9F890-96B5-384D-8AC8-E11B9F49125F}"/>
              </a:ext>
            </a:extLst>
          </p:cNvPr>
          <p:cNvSpPr/>
          <p:nvPr/>
        </p:nvSpPr>
        <p:spPr>
          <a:xfrm>
            <a:off x="683442" y="3479985"/>
            <a:ext cx="1478437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rev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连接符 59">
            <a:extLst>
              <a:ext uri="{FF2B5EF4-FFF2-40B4-BE49-F238E27FC236}">
                <a16:creationId xmlns:a16="http://schemas.microsoft.com/office/drawing/2014/main" id="{BEFD8A8B-C28B-AC45-9088-754E2515E38F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884344" y="1837771"/>
            <a:ext cx="538317" cy="16422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连接符: 曲线 60">
            <a:extLst>
              <a:ext uri="{FF2B5EF4-FFF2-40B4-BE49-F238E27FC236}">
                <a16:creationId xmlns:a16="http://schemas.microsoft.com/office/drawing/2014/main" id="{6068847A-E270-4D43-92E5-4CF6C04551AB}"/>
              </a:ext>
            </a:extLst>
          </p:cNvPr>
          <p:cNvCxnSpPr>
            <a:cxnSpLocks/>
            <a:stCxn id="18" idx="3"/>
            <a:endCxn id="7" idx="3"/>
          </p:cNvCxnSpPr>
          <p:nvPr/>
        </p:nvCxnSpPr>
        <p:spPr>
          <a:xfrm flipH="1" flipV="1">
            <a:off x="6418078" y="685800"/>
            <a:ext cx="479524" cy="3307337"/>
          </a:xfrm>
          <a:prstGeom prst="curvedConnector3">
            <a:avLst>
              <a:gd name="adj1" fmla="val -47672"/>
            </a:avLst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70">
            <a:extLst>
              <a:ext uri="{FF2B5EF4-FFF2-40B4-BE49-F238E27FC236}">
                <a16:creationId xmlns:a16="http://schemas.microsoft.com/office/drawing/2014/main" id="{484A23B6-38F3-1848-9954-A68044CC5A84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2161880" y="3706229"/>
            <a:ext cx="2667323" cy="28690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76">
            <a:extLst>
              <a:ext uri="{FF2B5EF4-FFF2-40B4-BE49-F238E27FC236}">
                <a16:creationId xmlns:a16="http://schemas.microsoft.com/office/drawing/2014/main" id="{8E09B9B9-BD82-0C46-8DF6-5F63FF48C50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650271" y="685799"/>
            <a:ext cx="3721432" cy="85777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79">
            <a:extLst>
              <a:ext uri="{FF2B5EF4-FFF2-40B4-BE49-F238E27FC236}">
                <a16:creationId xmlns:a16="http://schemas.microsoft.com/office/drawing/2014/main" id="{03636853-5DB7-804D-A524-A10434F6C4A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93581" y="4806085"/>
            <a:ext cx="1950046" cy="80034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82">
            <a:extLst>
              <a:ext uri="{FF2B5EF4-FFF2-40B4-BE49-F238E27FC236}">
                <a16:creationId xmlns:a16="http://schemas.microsoft.com/office/drawing/2014/main" id="{66D7B3B8-77F9-554D-BA86-92B60E051E9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897602" y="3685088"/>
            <a:ext cx="1506397" cy="3080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连接符: 曲线 85">
            <a:extLst>
              <a:ext uri="{FF2B5EF4-FFF2-40B4-BE49-F238E27FC236}">
                <a16:creationId xmlns:a16="http://schemas.microsoft.com/office/drawing/2014/main" id="{D56E2643-B470-804F-AD6F-C23900F670AD}"/>
              </a:ext>
            </a:extLst>
          </p:cNvPr>
          <p:cNvCxnSpPr>
            <a:cxnSpLocks/>
            <a:stCxn id="19" idx="1"/>
            <a:endCxn id="12" idx="1"/>
          </p:cNvCxnSpPr>
          <p:nvPr/>
        </p:nvCxnSpPr>
        <p:spPr>
          <a:xfrm rot="10800000">
            <a:off x="8317783" y="2049059"/>
            <a:ext cx="86217" cy="1636030"/>
          </a:xfrm>
          <a:prstGeom prst="curvedConnector3">
            <a:avLst>
              <a:gd name="adj1" fmla="val 365145"/>
            </a:avLst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91">
            <a:extLst>
              <a:ext uri="{FF2B5EF4-FFF2-40B4-BE49-F238E27FC236}">
                <a16:creationId xmlns:a16="http://schemas.microsoft.com/office/drawing/2014/main" id="{DDB16B8E-ED53-3846-A429-467791D30631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 flipV="1">
            <a:off x="6418079" y="685799"/>
            <a:ext cx="1899703" cy="13632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: 圆角 131">
            <a:extLst>
              <a:ext uri="{FF2B5EF4-FFF2-40B4-BE49-F238E27FC236}">
                <a16:creationId xmlns:a16="http://schemas.microsoft.com/office/drawing/2014/main" id="{8CC1F6E7-9B36-DA48-A114-D8E0CD618E7E}"/>
              </a:ext>
            </a:extLst>
          </p:cNvPr>
          <p:cNvSpPr/>
          <p:nvPr/>
        </p:nvSpPr>
        <p:spPr>
          <a:xfrm>
            <a:off x="10153110" y="4086755"/>
            <a:ext cx="1755542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scream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: 圆角 139">
            <a:extLst>
              <a:ext uri="{FF2B5EF4-FFF2-40B4-BE49-F238E27FC236}">
                <a16:creationId xmlns:a16="http://schemas.microsoft.com/office/drawing/2014/main" id="{24FDC18F-CDF0-2241-A683-531CEFB188EB}"/>
              </a:ext>
            </a:extLst>
          </p:cNvPr>
          <p:cNvSpPr/>
          <p:nvPr/>
        </p:nvSpPr>
        <p:spPr>
          <a:xfrm>
            <a:off x="2469592" y="5719715"/>
            <a:ext cx="1478437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idle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44">
            <a:extLst>
              <a:ext uri="{FF2B5EF4-FFF2-40B4-BE49-F238E27FC236}">
                <a16:creationId xmlns:a16="http://schemas.microsoft.com/office/drawing/2014/main" id="{EAB738C9-F31D-5149-BDED-434A18219C58}"/>
              </a:ext>
            </a:extLst>
          </p:cNvPr>
          <p:cNvCxnSpPr>
            <a:cxnSpLocks/>
            <a:stCxn id="20" idx="2"/>
            <a:endCxn id="14" idx="0"/>
          </p:cNvCxnSpPr>
          <p:nvPr/>
        </p:nvCxnSpPr>
        <p:spPr>
          <a:xfrm>
            <a:off x="1422661" y="3932472"/>
            <a:ext cx="331702" cy="6473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147">
            <a:extLst>
              <a:ext uri="{FF2B5EF4-FFF2-40B4-BE49-F238E27FC236}">
                <a16:creationId xmlns:a16="http://schemas.microsoft.com/office/drawing/2014/main" id="{3D5D8905-F4FA-EC4C-AC81-8A01E98DC185}"/>
              </a:ext>
            </a:extLst>
          </p:cNvPr>
          <p:cNvCxnSpPr>
            <a:cxnSpLocks/>
            <a:stCxn id="30" idx="1"/>
            <a:endCxn id="14" idx="2"/>
          </p:cNvCxnSpPr>
          <p:nvPr/>
        </p:nvCxnSpPr>
        <p:spPr>
          <a:xfrm flipH="1" flipV="1">
            <a:off x="1754363" y="5032327"/>
            <a:ext cx="715228" cy="91363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159">
            <a:extLst>
              <a:ext uri="{FF2B5EF4-FFF2-40B4-BE49-F238E27FC236}">
                <a16:creationId xmlns:a16="http://schemas.microsoft.com/office/drawing/2014/main" id="{C1F0BB36-F95B-6642-A641-21FE7E34BB48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>
            <a:off x="2313492" y="2122994"/>
            <a:ext cx="895319" cy="359672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181">
            <a:extLst>
              <a:ext uri="{FF2B5EF4-FFF2-40B4-BE49-F238E27FC236}">
                <a16:creationId xmlns:a16="http://schemas.microsoft.com/office/drawing/2014/main" id="{3368D15B-BC99-744D-B380-862C37CBBF0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884344" y="834271"/>
            <a:ext cx="1493566" cy="4151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183">
            <a:extLst>
              <a:ext uri="{FF2B5EF4-FFF2-40B4-BE49-F238E27FC236}">
                <a16:creationId xmlns:a16="http://schemas.microsoft.com/office/drawing/2014/main" id="{7C5BFED3-8D3D-1246-9858-669CD5148D1C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313492" y="834272"/>
            <a:ext cx="64419" cy="8362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89">
            <a:extLst>
              <a:ext uri="{FF2B5EF4-FFF2-40B4-BE49-F238E27FC236}">
                <a16:creationId xmlns:a16="http://schemas.microsoft.com/office/drawing/2014/main" id="{D01B4A90-1C5C-C14A-AE83-B9FBA66FA3E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5892533" y="912042"/>
            <a:ext cx="2359" cy="2626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194">
            <a:extLst>
              <a:ext uri="{FF2B5EF4-FFF2-40B4-BE49-F238E27FC236}">
                <a16:creationId xmlns:a16="http://schemas.microsoft.com/office/drawing/2014/main" id="{5A63F925-8B89-1E4B-8101-AEB18D2EE3A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892533" y="1627211"/>
            <a:ext cx="2359" cy="2105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201">
            <a:extLst>
              <a:ext uri="{FF2B5EF4-FFF2-40B4-BE49-F238E27FC236}">
                <a16:creationId xmlns:a16="http://schemas.microsoft.com/office/drawing/2014/main" id="{88B2CDF0-1273-CD4F-89FE-58C87515EB0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259678" y="871981"/>
            <a:ext cx="772319" cy="2559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203">
            <a:extLst>
              <a:ext uri="{FF2B5EF4-FFF2-40B4-BE49-F238E27FC236}">
                <a16:creationId xmlns:a16="http://schemas.microsoft.com/office/drawing/2014/main" id="{6B4F7038-7052-034D-A22E-B90A67B6B7F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259677" y="1580408"/>
            <a:ext cx="0" cy="2424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205">
            <a:extLst>
              <a:ext uri="{FF2B5EF4-FFF2-40B4-BE49-F238E27FC236}">
                <a16:creationId xmlns:a16="http://schemas.microsoft.com/office/drawing/2014/main" id="{E55C9FEF-9138-BF4E-8B68-2C1ED0D106EE}"/>
              </a:ext>
            </a:extLst>
          </p:cNvPr>
          <p:cNvSpPr/>
          <p:nvPr/>
        </p:nvSpPr>
        <p:spPr>
          <a:xfrm>
            <a:off x="6510381" y="5655476"/>
            <a:ext cx="1893619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alarm chirp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: 圆角 206">
            <a:extLst>
              <a:ext uri="{FF2B5EF4-FFF2-40B4-BE49-F238E27FC236}">
                <a16:creationId xmlns:a16="http://schemas.microsoft.com/office/drawing/2014/main" id="{3BA96A89-2268-934C-B79F-61DF60C4CBFE}"/>
              </a:ext>
            </a:extLst>
          </p:cNvPr>
          <p:cNvSpPr/>
          <p:nvPr/>
        </p:nvSpPr>
        <p:spPr>
          <a:xfrm>
            <a:off x="5236726" y="2567207"/>
            <a:ext cx="1311609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alarm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连接符 208">
            <a:extLst>
              <a:ext uri="{FF2B5EF4-FFF2-40B4-BE49-F238E27FC236}">
                <a16:creationId xmlns:a16="http://schemas.microsoft.com/office/drawing/2014/main" id="{2A744DD1-792B-804C-84BB-6BAAA9176A9E}"/>
              </a:ext>
            </a:extLst>
          </p:cNvPr>
          <p:cNvCxnSpPr>
            <a:stCxn id="9" idx="2"/>
            <a:endCxn id="41" idx="0"/>
          </p:cNvCxnSpPr>
          <p:nvPr/>
        </p:nvCxnSpPr>
        <p:spPr>
          <a:xfrm flipH="1">
            <a:off x="5892531" y="2290257"/>
            <a:ext cx="2360" cy="276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210">
            <a:extLst>
              <a:ext uri="{FF2B5EF4-FFF2-40B4-BE49-F238E27FC236}">
                <a16:creationId xmlns:a16="http://schemas.microsoft.com/office/drawing/2014/main" id="{0EA62D9E-5322-0147-B97D-0573E2D7D463}"/>
              </a:ext>
            </a:extLst>
          </p:cNvPr>
          <p:cNvCxnSpPr>
            <a:cxnSpLocks/>
            <a:stCxn id="40" idx="0"/>
            <a:endCxn id="41" idx="3"/>
          </p:cNvCxnSpPr>
          <p:nvPr/>
        </p:nvCxnSpPr>
        <p:spPr>
          <a:xfrm rot="16200000" flipV="1">
            <a:off x="5571750" y="3770036"/>
            <a:ext cx="2862026" cy="908855"/>
          </a:xfrm>
          <a:prstGeom prst="curvedConnector2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222">
            <a:extLst>
              <a:ext uri="{FF2B5EF4-FFF2-40B4-BE49-F238E27FC236}">
                <a16:creationId xmlns:a16="http://schemas.microsoft.com/office/drawing/2014/main" id="{B144C871-496B-D04D-9F29-D7AC951E5342}"/>
              </a:ext>
            </a:extLst>
          </p:cNvPr>
          <p:cNvCxnSpPr/>
          <p:nvPr/>
        </p:nvCxnSpPr>
        <p:spPr>
          <a:xfrm>
            <a:off x="0" y="3242821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8AF8848-AE4C-7948-9891-DBA1C0648710}"/>
              </a:ext>
            </a:extLst>
          </p:cNvPr>
          <p:cNvSpPr txBox="1"/>
          <p:nvPr/>
        </p:nvSpPr>
        <p:spPr>
          <a:xfrm>
            <a:off x="67250" y="334949"/>
            <a:ext cx="166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AudioSet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8E0726-561F-4047-BE90-060AADE2FBFC}"/>
              </a:ext>
            </a:extLst>
          </p:cNvPr>
          <p:cNvSpPr txBox="1"/>
          <p:nvPr/>
        </p:nvSpPr>
        <p:spPr>
          <a:xfrm>
            <a:off x="67250" y="5696194"/>
            <a:ext cx="116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ASER</a:t>
            </a:r>
            <a:endParaRPr lang="zh-CN" alt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: 圆角 245">
            <a:extLst>
              <a:ext uri="{FF2B5EF4-FFF2-40B4-BE49-F238E27FC236}">
                <a16:creationId xmlns:a16="http://schemas.microsoft.com/office/drawing/2014/main" id="{CC51338D-F91C-8B41-8B87-436E0F54C8EB}"/>
              </a:ext>
            </a:extLst>
          </p:cNvPr>
          <p:cNvSpPr/>
          <p:nvPr/>
        </p:nvSpPr>
        <p:spPr>
          <a:xfrm>
            <a:off x="10337423" y="1835415"/>
            <a:ext cx="1370024" cy="4524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Screaming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接连接符 254">
            <a:extLst>
              <a:ext uri="{FF2B5EF4-FFF2-40B4-BE49-F238E27FC236}">
                <a16:creationId xmlns:a16="http://schemas.microsoft.com/office/drawing/2014/main" id="{425E410C-0F57-BB48-A27B-9CA2D6A53FED}"/>
              </a:ext>
            </a:extLst>
          </p:cNvPr>
          <p:cNvCxnSpPr>
            <a:stCxn id="10" idx="2"/>
            <a:endCxn id="47" idx="0"/>
          </p:cNvCxnSpPr>
          <p:nvPr/>
        </p:nvCxnSpPr>
        <p:spPr>
          <a:xfrm>
            <a:off x="10031997" y="871982"/>
            <a:ext cx="990439" cy="9634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255">
            <a:extLst>
              <a:ext uri="{FF2B5EF4-FFF2-40B4-BE49-F238E27FC236}">
                <a16:creationId xmlns:a16="http://schemas.microsoft.com/office/drawing/2014/main" id="{2E28EBC9-A288-4E43-8D24-C0337E73DF61}"/>
              </a:ext>
            </a:extLst>
          </p:cNvPr>
          <p:cNvCxnSpPr>
            <a:cxnSpLocks/>
            <a:stCxn id="47" idx="2"/>
            <a:endCxn id="29" idx="0"/>
          </p:cNvCxnSpPr>
          <p:nvPr/>
        </p:nvCxnSpPr>
        <p:spPr>
          <a:xfrm>
            <a:off x="11022435" y="2287901"/>
            <a:ext cx="8446" cy="17988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矩形: 圆角 263">
            <a:extLst>
              <a:ext uri="{FF2B5EF4-FFF2-40B4-BE49-F238E27FC236}">
                <a16:creationId xmlns:a16="http://schemas.microsoft.com/office/drawing/2014/main" id="{73046EA6-C141-3240-B50C-48873027F634}"/>
              </a:ext>
            </a:extLst>
          </p:cNvPr>
          <p:cNvSpPr/>
          <p:nvPr/>
        </p:nvSpPr>
        <p:spPr>
          <a:xfrm>
            <a:off x="7829506" y="4690315"/>
            <a:ext cx="1608636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Siren blare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直接连接符 284">
            <a:extLst>
              <a:ext uri="{FF2B5EF4-FFF2-40B4-BE49-F238E27FC236}">
                <a16:creationId xmlns:a16="http://schemas.microsoft.com/office/drawing/2014/main" id="{FCD12EB1-D089-3840-B1E5-79F7FF1D20E2}"/>
              </a:ext>
            </a:extLst>
          </p:cNvPr>
          <p:cNvCxnSpPr>
            <a:cxnSpLocks/>
            <a:stCxn id="40" idx="0"/>
            <a:endCxn id="50" idx="2"/>
          </p:cNvCxnSpPr>
          <p:nvPr/>
        </p:nvCxnSpPr>
        <p:spPr>
          <a:xfrm flipV="1">
            <a:off x="7457191" y="5142802"/>
            <a:ext cx="1176633" cy="5126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287">
            <a:extLst>
              <a:ext uri="{FF2B5EF4-FFF2-40B4-BE49-F238E27FC236}">
                <a16:creationId xmlns:a16="http://schemas.microsoft.com/office/drawing/2014/main" id="{73E867FD-DEBB-6A48-A6BF-831F8CF521BA}"/>
              </a:ext>
            </a:extLst>
          </p:cNvPr>
          <p:cNvCxnSpPr>
            <a:cxnSpLocks/>
            <a:stCxn id="50" idx="0"/>
            <a:endCxn id="29" idx="1"/>
          </p:cNvCxnSpPr>
          <p:nvPr/>
        </p:nvCxnSpPr>
        <p:spPr>
          <a:xfrm flipV="1">
            <a:off x="8633824" y="4312999"/>
            <a:ext cx="1519286" cy="37731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A3F3D6F-EF58-F846-86A4-6353CD0EF61D}"/>
              </a:ext>
            </a:extLst>
          </p:cNvPr>
          <p:cNvSpPr txBox="1"/>
          <p:nvPr/>
        </p:nvSpPr>
        <p:spPr>
          <a:xfrm>
            <a:off x="10112286" y="4822240"/>
            <a:ext cx="1987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Ontology Links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Temporal Links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Alignments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Enriched Links</a:t>
            </a:r>
          </a:p>
        </p:txBody>
      </p:sp>
      <p:cxnSp>
        <p:nvCxnSpPr>
          <p:cNvPr id="54" name="直接连接符 291">
            <a:extLst>
              <a:ext uri="{FF2B5EF4-FFF2-40B4-BE49-F238E27FC236}">
                <a16:creationId xmlns:a16="http://schemas.microsoft.com/office/drawing/2014/main" id="{81FAF635-7F09-A444-A620-900E014D4C21}"/>
              </a:ext>
            </a:extLst>
          </p:cNvPr>
          <p:cNvCxnSpPr>
            <a:cxnSpLocks/>
          </p:cNvCxnSpPr>
          <p:nvPr/>
        </p:nvCxnSpPr>
        <p:spPr>
          <a:xfrm flipH="1">
            <a:off x="9790242" y="5008663"/>
            <a:ext cx="3289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296">
            <a:extLst>
              <a:ext uri="{FF2B5EF4-FFF2-40B4-BE49-F238E27FC236}">
                <a16:creationId xmlns:a16="http://schemas.microsoft.com/office/drawing/2014/main" id="{711B8CDB-546C-6B47-8AFB-2A1E0510E72C}"/>
              </a:ext>
            </a:extLst>
          </p:cNvPr>
          <p:cNvCxnSpPr>
            <a:cxnSpLocks/>
          </p:cNvCxnSpPr>
          <p:nvPr/>
        </p:nvCxnSpPr>
        <p:spPr>
          <a:xfrm flipH="1">
            <a:off x="9790243" y="5281962"/>
            <a:ext cx="32204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301">
            <a:extLst>
              <a:ext uri="{FF2B5EF4-FFF2-40B4-BE49-F238E27FC236}">
                <a16:creationId xmlns:a16="http://schemas.microsoft.com/office/drawing/2014/main" id="{A3964C71-F40A-8B45-9635-97BEFE9C2C8A}"/>
              </a:ext>
            </a:extLst>
          </p:cNvPr>
          <p:cNvCxnSpPr>
            <a:cxnSpLocks/>
          </p:cNvCxnSpPr>
          <p:nvPr/>
        </p:nvCxnSpPr>
        <p:spPr>
          <a:xfrm flipH="1">
            <a:off x="9790243" y="5565981"/>
            <a:ext cx="32204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C9356981-0400-5D42-9A04-0478B61412D6}"/>
              </a:ext>
            </a:extLst>
          </p:cNvPr>
          <p:cNvSpPr/>
          <p:nvPr/>
        </p:nvSpPr>
        <p:spPr>
          <a:xfrm>
            <a:off x="9698418" y="4808386"/>
            <a:ext cx="2373338" cy="1247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316">
            <a:extLst>
              <a:ext uri="{FF2B5EF4-FFF2-40B4-BE49-F238E27FC236}">
                <a16:creationId xmlns:a16="http://schemas.microsoft.com/office/drawing/2014/main" id="{58C2980C-1CA8-624D-B7F4-4A0CC37AE30A}"/>
              </a:ext>
            </a:extLst>
          </p:cNvPr>
          <p:cNvSpPr/>
          <p:nvPr/>
        </p:nvSpPr>
        <p:spPr>
          <a:xfrm>
            <a:off x="4829203" y="4539242"/>
            <a:ext cx="1598726" cy="452487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pass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连接符: 曲线 325">
            <a:extLst>
              <a:ext uri="{FF2B5EF4-FFF2-40B4-BE49-F238E27FC236}">
                <a16:creationId xmlns:a16="http://schemas.microsoft.com/office/drawing/2014/main" id="{5FA728E7-A87E-ED46-84F4-75A71F378F93}"/>
              </a:ext>
            </a:extLst>
          </p:cNvPr>
          <p:cNvCxnSpPr>
            <a:cxnSpLocks/>
            <a:stCxn id="58" idx="1"/>
            <a:endCxn id="7" idx="1"/>
          </p:cNvCxnSpPr>
          <p:nvPr/>
        </p:nvCxnSpPr>
        <p:spPr>
          <a:xfrm rot="10800000" flipH="1">
            <a:off x="4829201" y="685800"/>
            <a:ext cx="542501" cy="4079686"/>
          </a:xfrm>
          <a:prstGeom prst="curvedConnector3">
            <a:avLst>
              <a:gd name="adj1" fmla="val -50320"/>
            </a:avLst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339">
            <a:extLst>
              <a:ext uri="{FF2B5EF4-FFF2-40B4-BE49-F238E27FC236}">
                <a16:creationId xmlns:a16="http://schemas.microsoft.com/office/drawing/2014/main" id="{31164FF1-877E-8845-9A14-D7B11E20689A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2901098" y="608028"/>
            <a:ext cx="2470606" cy="777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342">
            <a:extLst>
              <a:ext uri="{FF2B5EF4-FFF2-40B4-BE49-F238E27FC236}">
                <a16:creationId xmlns:a16="http://schemas.microsoft.com/office/drawing/2014/main" id="{45240471-21C6-2B43-8544-5C5EA5445B79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 flipV="1">
            <a:off x="2493582" y="4765485"/>
            <a:ext cx="2335621" cy="405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212D90A-3F11-0146-B47F-B95FCD4EAFD7}"/>
              </a:ext>
            </a:extLst>
          </p:cNvPr>
          <p:cNvCxnSpPr>
            <a:cxnSpLocks/>
          </p:cNvCxnSpPr>
          <p:nvPr/>
        </p:nvCxnSpPr>
        <p:spPr>
          <a:xfrm flipH="1">
            <a:off x="9797167" y="5849142"/>
            <a:ext cx="32204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3B5BFE-1AB8-BE4D-883E-5C6C2FF0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F75CE-32CC-CC46-A64F-1ED9944E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Enriching ontology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DFF4A7-EB39-C840-8475-8CFFC203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Challenges for alignment:</a:t>
            </a:r>
          </a:p>
          <a:p>
            <a:pPr marL="0" indent="0">
              <a:buNone/>
            </a:pPr>
            <a:r>
              <a:rPr lang="en-US" altLang="zh-CN" dirty="0"/>
              <a:t>1. Expression style mismatch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2"/>
                </a:solidFill>
              </a:rPr>
              <a:t>ASER</a:t>
            </a:r>
            <a:r>
              <a:rPr lang="en-US" altLang="zh-CN" dirty="0"/>
              <a:t> is much larger than </a:t>
            </a:r>
            <a:r>
              <a:rPr lang="en-US" altLang="zh-CN" dirty="0">
                <a:solidFill>
                  <a:schemeClr val="accent1"/>
                </a:solidFill>
              </a:rPr>
              <a:t>AudioSet</a:t>
            </a:r>
          </a:p>
          <a:p>
            <a:pPr marL="0" indent="0">
              <a:buNone/>
            </a:pPr>
            <a:r>
              <a:rPr lang="zh-CN" altLang="en-US" b="1" dirty="0"/>
              <a:t>⇒</a:t>
            </a:r>
            <a:r>
              <a:rPr lang="en-US" altLang="zh-CN" b="1" dirty="0"/>
              <a:t>  1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AudioSet</a:t>
            </a:r>
            <a:r>
              <a:rPr lang="en-US" altLang="zh-CN" dirty="0"/>
              <a:t> event</a:t>
            </a:r>
            <a:r>
              <a:rPr lang="zh-CN" altLang="en-US" dirty="0"/>
              <a:t> </a:t>
            </a:r>
            <a:r>
              <a:rPr lang="en-US" altLang="zh-CN" dirty="0"/>
              <a:t>might map to </a:t>
            </a:r>
            <a:r>
              <a:rPr lang="en-US" altLang="zh-CN" b="1" dirty="0"/>
              <a:t>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ASER</a:t>
            </a:r>
            <a:r>
              <a:rPr lang="en-US" altLang="zh-CN" dirty="0"/>
              <a:t> events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Acoustic relatedness</a:t>
            </a:r>
            <a:r>
              <a:rPr lang="zh-CN" altLang="en-US" dirty="0"/>
              <a:t>≠</a:t>
            </a:r>
            <a:r>
              <a:rPr lang="en-US" altLang="zh-CN" dirty="0"/>
              <a:t>Semantic similarity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7F1E5C-D988-0740-B61F-908B3FE8C1F2}"/>
              </a:ext>
            </a:extLst>
          </p:cNvPr>
          <p:cNvSpPr txBox="1"/>
          <p:nvPr/>
        </p:nvSpPr>
        <p:spPr>
          <a:xfrm>
            <a:off x="7605447" y="2361520"/>
            <a:ext cx="931076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</a:t>
            </a:r>
            <a:endParaRPr kumimoji="1" lang="zh-CN" altLang="en-US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A50C02-6B56-6048-9D1E-924E0D6CFCE6}"/>
              </a:ext>
            </a:extLst>
          </p:cNvPr>
          <p:cNvSpPr txBox="1"/>
          <p:nvPr/>
        </p:nvSpPr>
        <p:spPr>
          <a:xfrm>
            <a:off x="9184903" y="1825625"/>
            <a:ext cx="1998720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approach</a:t>
            </a:r>
            <a:endParaRPr kumimoji="1" lang="zh-CN" altLang="en-US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1795CA-2F7E-1445-850D-827011F7EA93}"/>
              </a:ext>
            </a:extLst>
          </p:cNvPr>
          <p:cNvSpPr txBox="1"/>
          <p:nvPr/>
        </p:nvSpPr>
        <p:spPr>
          <a:xfrm>
            <a:off x="9184903" y="2361520"/>
            <a:ext cx="2080104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He be driving a car</a:t>
            </a:r>
            <a:endParaRPr kumimoji="1" lang="zh-CN" altLang="en-US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817EC6-1771-F040-86CC-4CCDC492970C}"/>
              </a:ext>
            </a:extLst>
          </p:cNvPr>
          <p:cNvSpPr txBox="1"/>
          <p:nvPr/>
        </p:nvSpPr>
        <p:spPr>
          <a:xfrm>
            <a:off x="9184903" y="2897415"/>
            <a:ext cx="1423548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pass</a:t>
            </a:r>
            <a:endParaRPr kumimoji="1" lang="zh-CN" altLang="en-US" i="1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DE76760-B9C8-CD45-8B1A-BA2AB136F31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536523" y="2029937"/>
            <a:ext cx="648380" cy="53589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10DC31E-CF9A-6646-94DB-E9D93581DB15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8536523" y="2565832"/>
            <a:ext cx="64838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0ACD36F-FC14-5242-B809-7D25BAA469F5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8536523" y="2565832"/>
            <a:ext cx="648380" cy="53589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8D1CB2F-0661-1A42-ACC0-EE667A2E3D58}"/>
              </a:ext>
            </a:extLst>
          </p:cNvPr>
          <p:cNvSpPr txBox="1"/>
          <p:nvPr/>
        </p:nvSpPr>
        <p:spPr>
          <a:xfrm>
            <a:off x="1584276" y="5242062"/>
            <a:ext cx="889451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Engine</a:t>
            </a:r>
            <a:endParaRPr kumimoji="1" lang="zh-CN" altLang="en-US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832533-2F3A-5C4A-8CEE-FC6C247925C0}"/>
              </a:ext>
            </a:extLst>
          </p:cNvPr>
          <p:cNvSpPr txBox="1"/>
          <p:nvPr/>
        </p:nvSpPr>
        <p:spPr>
          <a:xfrm>
            <a:off x="3031196" y="5246972"/>
            <a:ext cx="1461131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I see Engine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90FED9-F8C2-694B-BE61-6348821B61C0}"/>
              </a:ext>
            </a:extLst>
          </p:cNvPr>
          <p:cNvSpPr txBox="1"/>
          <p:nvPr/>
        </p:nvSpPr>
        <p:spPr>
          <a:xfrm>
            <a:off x="5567239" y="5246973"/>
            <a:ext cx="1480739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Male Speech</a:t>
            </a:r>
            <a:endParaRPr kumimoji="1"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B52B1-CB7F-4B41-86B5-8639D130BDB8}"/>
              </a:ext>
            </a:extLst>
          </p:cNvPr>
          <p:cNvSpPr txBox="1"/>
          <p:nvPr/>
        </p:nvSpPr>
        <p:spPr>
          <a:xfrm>
            <a:off x="7605447" y="5251188"/>
            <a:ext cx="941066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He say </a:t>
            </a:r>
            <a:endParaRPr kumimoji="1" lang="zh-CN" altLang="en-US" i="1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28B0E7A0-B1F4-334F-AA9D-43C356F914B8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473727" y="5446374"/>
            <a:ext cx="557469" cy="49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5E2DD8F-3C17-424F-8DCF-3566EB84A493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7047978" y="5451285"/>
            <a:ext cx="557469" cy="421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53A838A-1479-064E-9A05-3C4B96505051}"/>
              </a:ext>
            </a:extLst>
          </p:cNvPr>
          <p:cNvSpPr txBox="1"/>
          <p:nvPr/>
        </p:nvSpPr>
        <p:spPr>
          <a:xfrm>
            <a:off x="2544712" y="50968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❌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FF7330-7BDD-D945-9DCA-1D8CF6C96D51}"/>
              </a:ext>
            </a:extLst>
          </p:cNvPr>
          <p:cNvSpPr txBox="1"/>
          <p:nvPr/>
        </p:nvSpPr>
        <p:spPr>
          <a:xfrm>
            <a:off x="7118963" y="5101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F94809-854A-584F-97A2-B0AF832F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8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F75CE-32CC-CC46-A64F-1ED9944E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Enriching ontology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DFF4A7-EB39-C840-8475-8CFFC203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u="sng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Relation in </a:t>
            </a:r>
            <a:r>
              <a:rPr lang="en-US" altLang="zh-CN" dirty="0">
                <a:solidFill>
                  <a:schemeClr val="accent2"/>
                </a:solidFill>
              </a:rPr>
              <a:t>ASER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Relation in </a:t>
            </a:r>
            <a:r>
              <a:rPr lang="en-US" altLang="zh-CN" dirty="0">
                <a:solidFill>
                  <a:schemeClr val="accent1"/>
                </a:solidFill>
              </a:rPr>
              <a:t>AudioSet</a:t>
            </a:r>
          </a:p>
          <a:p>
            <a:endParaRPr lang="en-US" altLang="zh-CN" b="1" u="sng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8149B3B-E93E-734D-BEDD-F33884BD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61" y="1461111"/>
            <a:ext cx="7326625" cy="4968717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F0C9C469-61F6-9A41-81CA-5A20F18E1A08}"/>
              </a:ext>
            </a:extLst>
          </p:cNvPr>
          <p:cNvSpPr/>
          <p:nvPr/>
        </p:nvSpPr>
        <p:spPr>
          <a:xfrm>
            <a:off x="2115793" y="3320374"/>
            <a:ext cx="212737" cy="10742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DA9465-4BC9-0C4F-81B0-8B5731680020}"/>
              </a:ext>
            </a:extLst>
          </p:cNvPr>
          <p:cNvSpPr txBox="1"/>
          <p:nvPr/>
        </p:nvSpPr>
        <p:spPr>
          <a:xfrm>
            <a:off x="2317085" y="36319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6"/>
                </a:solidFill>
              </a:rPr>
              <a:t>transfer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2A171-C2F4-4C40-9B38-EC56D87C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1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079C-ABC3-9E4C-B84C-B0E183387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Enriching Ontology with Temporal Commonsense for Low-Resource </a:t>
            </a:r>
            <a:r>
              <a:rPr kumimoji="1" lang="en" altLang="zh-CN" b="1" dirty="0">
                <a:solidFill>
                  <a:srgbClr val="7030A0"/>
                </a:solidFill>
              </a:rPr>
              <a:t>Audio Tagging</a:t>
            </a:r>
            <a:endParaRPr kumimoji="1" lang="zh-CN" altLang="en-US" b="1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46ADE-A144-0242-913B-208F92E9B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7" t="-1" r="42071" b="70834"/>
          <a:stretch/>
        </p:blipFill>
        <p:spPr>
          <a:xfrm>
            <a:off x="8309429" y="4239988"/>
            <a:ext cx="1175658" cy="124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9733F7-EA03-CF4F-B046-7A1CB492F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86" t="30697" r="56786" b="44983"/>
          <a:stretch/>
        </p:blipFill>
        <p:spPr>
          <a:xfrm>
            <a:off x="4836884" y="4446815"/>
            <a:ext cx="703942" cy="1037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D47930-3590-EB40-B5F0-E40DD400B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5" t="46769" r="68071" b="35204"/>
          <a:stretch/>
        </p:blipFill>
        <p:spPr>
          <a:xfrm>
            <a:off x="6482442" y="4644572"/>
            <a:ext cx="885371" cy="769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A47A9B-BA0D-0444-A8BB-748A102D9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2" t="61734" r="77499" b="23811"/>
          <a:stretch/>
        </p:blipFill>
        <p:spPr>
          <a:xfrm>
            <a:off x="2632526" y="4796971"/>
            <a:ext cx="1262743" cy="61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5BE2A-C82F-1749-959A-62BEA04F5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95" y="4276268"/>
            <a:ext cx="460828" cy="46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C2F105-17A7-A84C-810E-7228B047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203" y="4276268"/>
            <a:ext cx="460828" cy="4608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DEF2A5-432F-A144-A4F1-1554C20E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06" y="4276268"/>
            <a:ext cx="460828" cy="460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8D5BDF-BB50-A74B-944D-D2B0A567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47" y="4276268"/>
            <a:ext cx="460828" cy="46082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F8F6BC-7F16-E742-8B75-D8C2F5B0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17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C680-6CF2-9045-BD03-F6D4578A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b="1" dirty="0">
                <a:solidFill>
                  <a:srgbClr val="7030A0"/>
                </a:solidFill>
              </a:rPr>
              <a:t>Audio Tagging</a:t>
            </a:r>
            <a:endParaRPr kumimoji="1"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3E265-A950-0545-B0C2-44FF59C9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Downstream task: </a:t>
            </a:r>
            <a:r>
              <a:rPr kumimoji="1" lang="en-US" altLang="zh-CN" dirty="0">
                <a:solidFill>
                  <a:srgbClr val="7030A0"/>
                </a:solidFill>
              </a:rPr>
              <a:t>Audio Tagging</a:t>
            </a:r>
          </a:p>
          <a:p>
            <a:pPr marL="0" indent="0">
              <a:buNone/>
            </a:pPr>
            <a:r>
              <a:rPr lang="zh-CN" altLang="en-US" b="1" dirty="0"/>
              <a:t>⇒ </a:t>
            </a:r>
            <a:r>
              <a:rPr kumimoji="1" lang="en-US" altLang="zh-CN" dirty="0"/>
              <a:t>Audio tagging aims at predicting </a:t>
            </a:r>
            <a:r>
              <a:rPr kumimoji="1" lang="en-US" altLang="zh-CN" b="1" u="sng" dirty="0"/>
              <a:t>sound events</a:t>
            </a:r>
            <a:r>
              <a:rPr kumimoji="1" lang="en-US" altLang="zh-CN" b="1" dirty="0"/>
              <a:t> </a:t>
            </a:r>
            <a:r>
              <a:rPr kumimoji="1" lang="en-US" altLang="zh-CN" dirty="0"/>
              <a:t>occurred in a recording.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93433E-18B5-F641-A6C4-02223037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21" y="3119334"/>
            <a:ext cx="4411259" cy="325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otorcycle,Traffic_noise_and_roadway_noise" descr="Motorcycle,Traffic_noise_and_roadway_noise">
            <a:hlinkClick r:id="" action="ppaction://media"/>
            <a:extLst>
              <a:ext uri="{FF2B5EF4-FFF2-40B4-BE49-F238E27FC236}">
                <a16:creationId xmlns:a16="http://schemas.microsoft.com/office/drawing/2014/main" id="{D94CC4CA-1BA6-A541-AFC1-C623756D1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4049070"/>
            <a:ext cx="812800" cy="812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2E8B35-1733-A44C-B007-9BD2FED4DD82}"/>
              </a:ext>
            </a:extLst>
          </p:cNvPr>
          <p:cNvSpPr/>
          <p:nvPr/>
        </p:nvSpPr>
        <p:spPr>
          <a:xfrm>
            <a:off x="2048532" y="3519793"/>
            <a:ext cx="359585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Motorcycle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Traffic</a:t>
            </a:r>
            <a:r>
              <a:rPr kumimoji="1" lang="zh-CN" altLang="en-US" dirty="0"/>
              <a:t> </a:t>
            </a:r>
            <a:r>
              <a:rPr kumimoji="1" lang="en" altLang="zh-CN" dirty="0"/>
              <a:t>noise</a:t>
            </a:r>
            <a:r>
              <a:rPr kumimoji="1" lang="zh-CN" altLang="en-US" dirty="0"/>
              <a:t> </a:t>
            </a:r>
            <a:r>
              <a:rPr kumimoji="1" lang="en" altLang="zh-CN" dirty="0"/>
              <a:t>and</a:t>
            </a:r>
            <a:r>
              <a:rPr kumimoji="1" lang="zh-CN" altLang="en-US" dirty="0"/>
              <a:t> </a:t>
            </a:r>
            <a:r>
              <a:rPr kumimoji="1" lang="en" altLang="zh-CN" dirty="0"/>
              <a:t>roadway</a:t>
            </a:r>
            <a:r>
              <a:rPr kumimoji="1" lang="zh-CN" altLang="en-US" dirty="0"/>
              <a:t> </a:t>
            </a:r>
            <a:r>
              <a:rPr kumimoji="1" lang="en" altLang="zh-CN" dirty="0"/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Birds</a:t>
            </a:r>
            <a:r>
              <a:rPr kumimoji="1" lang="en" altLang="zh-CN" dirty="0"/>
              <a:t> chirping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Vacuum cleaner</a:t>
            </a: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Alarm</a:t>
            </a:r>
            <a:endParaRPr kumimoji="1" lang="en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2EF559-BEC1-DA44-8C60-46B5A2C3CBD5}"/>
              </a:ext>
            </a:extLst>
          </p:cNvPr>
          <p:cNvSpPr txBox="1"/>
          <p:nvPr/>
        </p:nvSpPr>
        <p:spPr>
          <a:xfrm>
            <a:off x="1738820" y="35732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9F4E89-F223-A544-B5EB-253A7A044279}"/>
              </a:ext>
            </a:extLst>
          </p:cNvPr>
          <p:cNvSpPr txBox="1"/>
          <p:nvPr/>
        </p:nvSpPr>
        <p:spPr>
          <a:xfrm>
            <a:off x="1738820" y="40861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134FB0-658E-6546-9295-C96984277F0E}"/>
              </a:ext>
            </a:extLst>
          </p:cNvPr>
          <p:cNvSpPr txBox="1"/>
          <p:nvPr/>
        </p:nvSpPr>
        <p:spPr>
          <a:xfrm>
            <a:off x="1155417" y="583933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🤔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Co-occurrence?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62C3E-2456-FF4B-A58D-532A0C9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27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10" grpId="0"/>
      <p:bldP spid="11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AA011-8EB7-074E-9FDF-1DF27F0E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do we solve </a:t>
            </a:r>
            <a:r>
              <a:rPr kumimoji="1" lang="en-US" altLang="zh-CN" b="1" dirty="0">
                <a:solidFill>
                  <a:srgbClr val="7030A0"/>
                </a:solidFill>
              </a:rPr>
              <a:t>Audio Tagging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2A14D-8E6E-C847-8EB7-DC66BD14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Normal: </a:t>
            </a:r>
            <a:r>
              <a:rPr kumimoji="1" lang="en-US" altLang="zh-CN" dirty="0"/>
              <a:t>Audio feature → CNN → label Classification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    Label representation</a:t>
            </a:r>
            <a:endParaRPr kumimoji="1" lang="zh-CN" altLang="en-US" dirty="0"/>
          </a:p>
        </p:txBody>
      </p:sp>
      <p:sp>
        <p:nvSpPr>
          <p:cNvPr id="4" name="加号 3">
            <a:extLst>
              <a:ext uri="{FF2B5EF4-FFF2-40B4-BE49-F238E27FC236}">
                <a16:creationId xmlns:a16="http://schemas.microsoft.com/office/drawing/2014/main" id="{A5A57A5E-F160-634C-8638-29B8C38B3071}"/>
              </a:ext>
            </a:extLst>
          </p:cNvPr>
          <p:cNvSpPr/>
          <p:nvPr/>
        </p:nvSpPr>
        <p:spPr>
          <a:xfrm>
            <a:off x="1034374" y="4375867"/>
            <a:ext cx="473413" cy="473413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AD50EE-D6D9-CD40-AEFC-66DDBBCA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88" b="48245"/>
          <a:stretch/>
        </p:blipFill>
        <p:spPr>
          <a:xfrm>
            <a:off x="1488332" y="2213908"/>
            <a:ext cx="6553200" cy="1809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22D23F-C5ED-3F4E-ABEA-4275F1726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55" r="39936"/>
          <a:stretch/>
        </p:blipFill>
        <p:spPr>
          <a:xfrm>
            <a:off x="1488332" y="4842953"/>
            <a:ext cx="5535037" cy="16866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F0A95C-C001-8F45-B41C-6525A8565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2" b="48245"/>
          <a:stretch/>
        </p:blipFill>
        <p:spPr>
          <a:xfrm>
            <a:off x="8041532" y="2213908"/>
            <a:ext cx="2662136" cy="18093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9F378B-F776-0E4A-8229-C41811A0E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45" t="51755"/>
          <a:stretch/>
        </p:blipFill>
        <p:spPr>
          <a:xfrm>
            <a:off x="8450094" y="4011854"/>
            <a:ext cx="2253574" cy="1686624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3971C96-2F58-E949-99ED-E27E9C3ED819}"/>
              </a:ext>
            </a:extLst>
          </p:cNvPr>
          <p:cNvCxnSpPr>
            <a:cxnSpLocks/>
          </p:cNvCxnSpPr>
          <p:nvPr/>
        </p:nvCxnSpPr>
        <p:spPr>
          <a:xfrm>
            <a:off x="8456576" y="4913533"/>
            <a:ext cx="0" cy="8841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2F26E074-CBED-2E44-854A-D827C076E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4" t="51755" r="24454"/>
          <a:stretch/>
        </p:blipFill>
        <p:spPr>
          <a:xfrm>
            <a:off x="7023367" y="4842953"/>
            <a:ext cx="1426725" cy="168662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425B7D-BD2B-9044-B4D0-C9F75A79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12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F2B3F-BA70-3743-A92C-D7FC3235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</a:t>
            </a:r>
          </a:p>
          <a:p>
            <a:endParaRPr kumimoji="1" lang="en-US" altLang="zh-CN" dirty="0"/>
          </a:p>
          <a:p>
            <a:r>
              <a:rPr kumimoji="1" lang="en-US" altLang="zh-CN" b="1" dirty="0"/>
              <a:t>Method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Experiments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Conclusion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22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5CDDE-00F1-7640-96C0-211EBF1B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Knowledge construction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C45E8-EE6F-924F-A515-50AD4B8A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Pipeline</a:t>
            </a:r>
            <a:r>
              <a:rPr kumimoji="1" lang="en-US" altLang="zh-CN" dirty="0"/>
              <a:t> of enriching </a:t>
            </a:r>
            <a:r>
              <a:rPr kumimoji="1" lang="en-US" altLang="zh-CN" dirty="0">
                <a:solidFill>
                  <a:schemeClr val="accent1"/>
                </a:solidFill>
              </a:rPr>
              <a:t>AudioSet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Ontology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549D25F-5211-2A4D-9931-5726845592E7}"/>
              </a:ext>
            </a:extLst>
          </p:cNvPr>
          <p:cNvSpPr/>
          <p:nvPr/>
        </p:nvSpPr>
        <p:spPr>
          <a:xfrm>
            <a:off x="3891303" y="5268045"/>
            <a:ext cx="1461154" cy="797159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圆角 5">
            <a:extLst>
              <a:ext uri="{FF2B5EF4-FFF2-40B4-BE49-F238E27FC236}">
                <a16:creationId xmlns:a16="http://schemas.microsoft.com/office/drawing/2014/main" id="{E156110D-21CC-5145-912A-40FF94A6E6B9}"/>
              </a:ext>
            </a:extLst>
          </p:cNvPr>
          <p:cNvSpPr/>
          <p:nvPr/>
        </p:nvSpPr>
        <p:spPr>
          <a:xfrm>
            <a:off x="7008433" y="5268043"/>
            <a:ext cx="1461154" cy="797159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alignments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F1D065F9-140F-834E-A223-9C6CB069E1A6}"/>
              </a:ext>
            </a:extLst>
          </p:cNvPr>
          <p:cNvSpPr/>
          <p:nvPr/>
        </p:nvSpPr>
        <p:spPr>
          <a:xfrm>
            <a:off x="9857683" y="5274567"/>
            <a:ext cx="1461154" cy="797159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alignments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箭头连接符 15">
            <a:extLst>
              <a:ext uri="{FF2B5EF4-FFF2-40B4-BE49-F238E27FC236}">
                <a16:creationId xmlns:a16="http://schemas.microsoft.com/office/drawing/2014/main" id="{83CD7BDE-7BB2-7249-90A7-06FAE5FF408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32886" y="5666623"/>
            <a:ext cx="1958417" cy="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16">
            <a:extLst>
              <a:ext uri="{FF2B5EF4-FFF2-40B4-BE49-F238E27FC236}">
                <a16:creationId xmlns:a16="http://schemas.microsoft.com/office/drawing/2014/main" id="{A6C1FB16-7623-6444-9A73-E585D226648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52457" y="5666623"/>
            <a:ext cx="1655976" cy="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20">
            <a:extLst>
              <a:ext uri="{FF2B5EF4-FFF2-40B4-BE49-F238E27FC236}">
                <a16:creationId xmlns:a16="http://schemas.microsoft.com/office/drawing/2014/main" id="{828FBF4F-E603-AC44-9727-18249D4951D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469587" y="5666623"/>
            <a:ext cx="1388096" cy="652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23">
            <a:extLst>
              <a:ext uri="{FF2B5EF4-FFF2-40B4-BE49-F238E27FC236}">
                <a16:creationId xmlns:a16="http://schemas.microsoft.com/office/drawing/2014/main" id="{A87999D7-6050-EE46-9EE0-D817D75440A6}"/>
              </a:ext>
            </a:extLst>
          </p:cNvPr>
          <p:cNvCxnSpPr>
            <a:cxnSpLocks/>
          </p:cNvCxnSpPr>
          <p:nvPr/>
        </p:nvCxnSpPr>
        <p:spPr>
          <a:xfrm>
            <a:off x="6180445" y="4730718"/>
            <a:ext cx="6285" cy="94242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D8C0129-EF81-BE4C-AE82-541318740824}"/>
              </a:ext>
            </a:extLst>
          </p:cNvPr>
          <p:cNvSpPr txBox="1"/>
          <p:nvPr/>
        </p:nvSpPr>
        <p:spPr>
          <a:xfrm>
            <a:off x="5414516" y="5702393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30">
            <a:extLst>
              <a:ext uri="{FF2B5EF4-FFF2-40B4-BE49-F238E27FC236}">
                <a16:creationId xmlns:a16="http://schemas.microsoft.com/office/drawing/2014/main" id="{2ECB09B9-E5FF-2443-8CFE-F4F0D1B4C2F8}"/>
              </a:ext>
            </a:extLst>
          </p:cNvPr>
          <p:cNvCxnSpPr>
            <a:cxnSpLocks/>
            <a:stCxn id="6" idx="0"/>
            <a:endCxn id="63" idx="2"/>
          </p:cNvCxnSpPr>
          <p:nvPr/>
        </p:nvCxnSpPr>
        <p:spPr>
          <a:xfrm flipH="1" flipV="1">
            <a:off x="10572748" y="3068174"/>
            <a:ext cx="15512" cy="220639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肘形 34">
            <a:extLst>
              <a:ext uri="{FF2B5EF4-FFF2-40B4-BE49-F238E27FC236}">
                <a16:creationId xmlns:a16="http://schemas.microsoft.com/office/drawing/2014/main" id="{68FEAACD-0D87-8043-8976-AB3AA41AB2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89792" y="-614011"/>
            <a:ext cx="2596351" cy="860745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肘形 35">
            <a:extLst>
              <a:ext uri="{FF2B5EF4-FFF2-40B4-BE49-F238E27FC236}">
                <a16:creationId xmlns:a16="http://schemas.microsoft.com/office/drawing/2014/main" id="{6FACCC0A-2FE5-F941-8A6E-40A7A45AE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54561" y="923711"/>
            <a:ext cx="669303" cy="360496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3B8048A-F290-8E4C-BB73-2778F7455015}"/>
              </a:ext>
            </a:extLst>
          </p:cNvPr>
          <p:cNvSpPr txBox="1"/>
          <p:nvPr/>
        </p:nvSpPr>
        <p:spPr>
          <a:xfrm>
            <a:off x="2073499" y="5222843"/>
            <a:ext cx="166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B9D8EB-7B48-3540-A472-684D94E30998}"/>
              </a:ext>
            </a:extLst>
          </p:cNvPr>
          <p:cNvSpPr txBox="1"/>
          <p:nvPr/>
        </p:nvSpPr>
        <p:spPr>
          <a:xfrm>
            <a:off x="2237907" y="5718340"/>
            <a:ext cx="1339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90114A6-249F-6144-933F-520419B83F34}"/>
              </a:ext>
            </a:extLst>
          </p:cNvPr>
          <p:cNvSpPr txBox="1"/>
          <p:nvPr/>
        </p:nvSpPr>
        <p:spPr>
          <a:xfrm>
            <a:off x="8599601" y="4927959"/>
            <a:ext cx="115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7715C3-9A08-4540-AEDD-FDB1AE7622CE}"/>
              </a:ext>
            </a:extLst>
          </p:cNvPr>
          <p:cNvSpPr txBox="1"/>
          <p:nvPr/>
        </p:nvSpPr>
        <p:spPr>
          <a:xfrm>
            <a:off x="8587814" y="5784334"/>
            <a:ext cx="117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25DC7C1-6D1D-2140-B96A-F54C56B38D4A}"/>
              </a:ext>
            </a:extLst>
          </p:cNvPr>
          <p:cNvSpPr/>
          <p:nvPr/>
        </p:nvSpPr>
        <p:spPr>
          <a:xfrm>
            <a:off x="1441974" y="5129911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A18F5CC-FD62-144C-915D-246DF513D642}"/>
              </a:ext>
            </a:extLst>
          </p:cNvPr>
          <p:cNvSpPr/>
          <p:nvPr/>
        </p:nvSpPr>
        <p:spPr>
          <a:xfrm>
            <a:off x="940786" y="5129911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0C9A090-77C2-DE4E-B1D1-3AFBBF894424}"/>
              </a:ext>
            </a:extLst>
          </p:cNvPr>
          <p:cNvSpPr/>
          <p:nvPr/>
        </p:nvSpPr>
        <p:spPr>
          <a:xfrm>
            <a:off x="1438859" y="5541279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8C00B60-190D-9A46-A959-1C12695C1E58}"/>
              </a:ext>
            </a:extLst>
          </p:cNvPr>
          <p:cNvSpPr/>
          <p:nvPr/>
        </p:nvSpPr>
        <p:spPr>
          <a:xfrm>
            <a:off x="534504" y="5491959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55A05D-A0F3-0A4C-9B0F-EA99D298C730}"/>
              </a:ext>
            </a:extLst>
          </p:cNvPr>
          <p:cNvSpPr/>
          <p:nvPr/>
        </p:nvSpPr>
        <p:spPr>
          <a:xfrm>
            <a:off x="987876" y="5732132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203CFA0-9875-9E4B-BDC0-A29354BBA0A0}"/>
              </a:ext>
            </a:extLst>
          </p:cNvPr>
          <p:cNvSpPr/>
          <p:nvPr/>
        </p:nvSpPr>
        <p:spPr>
          <a:xfrm>
            <a:off x="1434335" y="5950490"/>
            <a:ext cx="267809" cy="26633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50">
            <a:extLst>
              <a:ext uri="{FF2B5EF4-FFF2-40B4-BE49-F238E27FC236}">
                <a16:creationId xmlns:a16="http://schemas.microsoft.com/office/drawing/2014/main" id="{A80F4A63-AA41-3C4F-B962-8956376E603B}"/>
              </a:ext>
            </a:extLst>
          </p:cNvPr>
          <p:cNvCxnSpPr>
            <a:cxnSpLocks/>
            <a:stCxn id="20" idx="3"/>
            <a:endCxn id="22" idx="7"/>
          </p:cNvCxnSpPr>
          <p:nvPr/>
        </p:nvCxnSpPr>
        <p:spPr>
          <a:xfrm flipH="1">
            <a:off x="763093" y="5357239"/>
            <a:ext cx="216913" cy="1737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1">
            <a:extLst>
              <a:ext uri="{FF2B5EF4-FFF2-40B4-BE49-F238E27FC236}">
                <a16:creationId xmlns:a16="http://schemas.microsoft.com/office/drawing/2014/main" id="{412916F1-B3F3-2346-898C-EBAE6009CE94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1074691" y="5396242"/>
            <a:ext cx="47090" cy="3358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3">
            <a:extLst>
              <a:ext uri="{FF2B5EF4-FFF2-40B4-BE49-F238E27FC236}">
                <a16:creationId xmlns:a16="http://schemas.microsoft.com/office/drawing/2014/main" id="{62622E7A-793B-744D-BCDE-8CAE9DD402EE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 flipH="1">
            <a:off x="1572764" y="5396242"/>
            <a:ext cx="3115" cy="1450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4">
            <a:extLst>
              <a:ext uri="{FF2B5EF4-FFF2-40B4-BE49-F238E27FC236}">
                <a16:creationId xmlns:a16="http://schemas.microsoft.com/office/drawing/2014/main" id="{247EAB06-1DCC-7D4C-B319-1CF9E79F5849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 flipH="1">
            <a:off x="1568240" y="5807610"/>
            <a:ext cx="4524" cy="14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8829B7-F516-7940-97BD-2782C3D186D0}"/>
              </a:ext>
            </a:extLst>
          </p:cNvPr>
          <p:cNvGrpSpPr/>
          <p:nvPr/>
        </p:nvGrpSpPr>
        <p:grpSpPr>
          <a:xfrm>
            <a:off x="9984204" y="1619096"/>
            <a:ext cx="1175279" cy="1086910"/>
            <a:chOff x="9731645" y="1262415"/>
            <a:chExt cx="1175279" cy="108691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AE1A5C-A5CF-5248-AEEA-EB2F4F277AD0}"/>
                </a:ext>
              </a:extLst>
            </p:cNvPr>
            <p:cNvSpPr/>
            <p:nvPr/>
          </p:nvSpPr>
          <p:spPr>
            <a:xfrm>
              <a:off x="10639115" y="1262415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68445C7-9803-994A-BC64-89EF41432C5E}"/>
                </a:ext>
              </a:extLst>
            </p:cNvPr>
            <p:cNvSpPr/>
            <p:nvPr/>
          </p:nvSpPr>
          <p:spPr>
            <a:xfrm>
              <a:off x="10137927" y="1262415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C0E71AF-AEB7-2645-B78E-D35008AB0DFA}"/>
                </a:ext>
              </a:extLst>
            </p:cNvPr>
            <p:cNvSpPr/>
            <p:nvPr/>
          </p:nvSpPr>
          <p:spPr>
            <a:xfrm>
              <a:off x="10636000" y="1673783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FAD73D7-6258-274F-A681-9024C9AD16FA}"/>
                </a:ext>
              </a:extLst>
            </p:cNvPr>
            <p:cNvSpPr/>
            <p:nvPr/>
          </p:nvSpPr>
          <p:spPr>
            <a:xfrm>
              <a:off x="9731645" y="1624463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725F543-890B-354B-BAB3-9AE2E4FEA2C7}"/>
                </a:ext>
              </a:extLst>
            </p:cNvPr>
            <p:cNvSpPr/>
            <p:nvPr/>
          </p:nvSpPr>
          <p:spPr>
            <a:xfrm>
              <a:off x="10185269" y="1877132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F2530C9-E116-7641-A243-47844E7B9C8E}"/>
                </a:ext>
              </a:extLst>
            </p:cNvPr>
            <p:cNvSpPr/>
            <p:nvPr/>
          </p:nvSpPr>
          <p:spPr>
            <a:xfrm>
              <a:off x="10631476" y="2082994"/>
              <a:ext cx="267809" cy="266331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105">
              <a:extLst>
                <a:ext uri="{FF2B5EF4-FFF2-40B4-BE49-F238E27FC236}">
                  <a16:creationId xmlns:a16="http://schemas.microsoft.com/office/drawing/2014/main" id="{23AB19AA-F7EB-2549-8644-06D3161608A9}"/>
                </a:ext>
              </a:extLst>
            </p:cNvPr>
            <p:cNvCxnSpPr>
              <a:cxnSpLocks/>
              <a:stCxn id="31" idx="3"/>
              <a:endCxn id="33" idx="7"/>
            </p:cNvCxnSpPr>
            <p:nvPr/>
          </p:nvCxnSpPr>
          <p:spPr>
            <a:xfrm flipH="1">
              <a:off x="9960234" y="1489743"/>
              <a:ext cx="216913" cy="1737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06">
              <a:extLst>
                <a:ext uri="{FF2B5EF4-FFF2-40B4-BE49-F238E27FC236}">
                  <a16:creationId xmlns:a16="http://schemas.microsoft.com/office/drawing/2014/main" id="{A62B035C-F526-EC44-8059-D6CFB596EBA4}"/>
                </a:ext>
              </a:extLst>
            </p:cNvPr>
            <p:cNvCxnSpPr>
              <a:cxnSpLocks/>
              <a:stCxn id="31" idx="4"/>
              <a:endCxn id="34" idx="0"/>
            </p:cNvCxnSpPr>
            <p:nvPr/>
          </p:nvCxnSpPr>
          <p:spPr>
            <a:xfrm>
              <a:off x="10271832" y="1528746"/>
              <a:ext cx="47342" cy="3483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07">
              <a:extLst>
                <a:ext uri="{FF2B5EF4-FFF2-40B4-BE49-F238E27FC236}">
                  <a16:creationId xmlns:a16="http://schemas.microsoft.com/office/drawing/2014/main" id="{65733B4C-2BD6-3E41-8FCE-ABFEB8B94C00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769905" y="1528746"/>
              <a:ext cx="3115" cy="1450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08">
              <a:extLst>
                <a:ext uri="{FF2B5EF4-FFF2-40B4-BE49-F238E27FC236}">
                  <a16:creationId xmlns:a16="http://schemas.microsoft.com/office/drawing/2014/main" id="{1C0577E5-F819-3142-AF16-BA160826368F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 flipH="1">
              <a:off x="10765381" y="1940114"/>
              <a:ext cx="4524" cy="14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09">
              <a:extLst>
                <a:ext uri="{FF2B5EF4-FFF2-40B4-BE49-F238E27FC236}">
                  <a16:creationId xmlns:a16="http://schemas.microsoft.com/office/drawing/2014/main" id="{E062168C-72B6-C040-9FC0-81B14D6A16DE}"/>
                </a:ext>
              </a:extLst>
            </p:cNvPr>
            <p:cNvCxnSpPr>
              <a:cxnSpLocks/>
              <a:stCxn id="33" idx="6"/>
              <a:endCxn id="30" idx="3"/>
            </p:cNvCxnSpPr>
            <p:nvPr/>
          </p:nvCxnSpPr>
          <p:spPr>
            <a:xfrm flipV="1">
              <a:off x="9999454" y="1489743"/>
              <a:ext cx="678881" cy="2678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12">
              <a:extLst>
                <a:ext uri="{FF2B5EF4-FFF2-40B4-BE49-F238E27FC236}">
                  <a16:creationId xmlns:a16="http://schemas.microsoft.com/office/drawing/2014/main" id="{E768B169-6B2F-EF4E-92F3-1090F8349DA6}"/>
                </a:ext>
              </a:extLst>
            </p:cNvPr>
            <p:cNvCxnSpPr>
              <a:cxnSpLocks/>
              <a:stCxn id="31" idx="6"/>
              <a:endCxn id="30" idx="2"/>
            </p:cNvCxnSpPr>
            <p:nvPr/>
          </p:nvCxnSpPr>
          <p:spPr>
            <a:xfrm>
              <a:off x="10405736" y="1395581"/>
              <a:ext cx="23337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115">
              <a:extLst>
                <a:ext uri="{FF2B5EF4-FFF2-40B4-BE49-F238E27FC236}">
                  <a16:creationId xmlns:a16="http://schemas.microsoft.com/office/drawing/2014/main" id="{1C87C30F-E12E-904A-8431-E9507DF89817}"/>
                </a:ext>
              </a:extLst>
            </p:cNvPr>
            <p:cNvCxnSpPr>
              <a:cxnSpLocks/>
              <a:stCxn id="31" idx="5"/>
              <a:endCxn id="35" idx="1"/>
            </p:cNvCxnSpPr>
            <p:nvPr/>
          </p:nvCxnSpPr>
          <p:spPr>
            <a:xfrm>
              <a:off x="10366516" y="1489743"/>
              <a:ext cx="304180" cy="63225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382A8E5A-09C1-7F48-BE03-BF749845456E}"/>
              </a:ext>
            </a:extLst>
          </p:cNvPr>
          <p:cNvSpPr/>
          <p:nvPr/>
        </p:nvSpPr>
        <p:spPr>
          <a:xfrm>
            <a:off x="6103701" y="3244341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6A99CFB-8B5F-E048-A9C3-CD6782D6A326}"/>
              </a:ext>
            </a:extLst>
          </p:cNvPr>
          <p:cNvSpPr/>
          <p:nvPr/>
        </p:nvSpPr>
        <p:spPr>
          <a:xfrm>
            <a:off x="5604445" y="3275896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C2730A-6F3D-9349-AC0A-98CA27D72B4C}"/>
              </a:ext>
            </a:extLst>
          </p:cNvPr>
          <p:cNvSpPr/>
          <p:nvPr/>
        </p:nvSpPr>
        <p:spPr>
          <a:xfrm>
            <a:off x="6623572" y="3470845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7ADFA6E-5C5A-3948-8960-511701A6FEB3}"/>
              </a:ext>
            </a:extLst>
          </p:cNvPr>
          <p:cNvSpPr/>
          <p:nvPr/>
        </p:nvSpPr>
        <p:spPr>
          <a:xfrm>
            <a:off x="6098948" y="3609444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854034F-1828-2B4F-9F90-01DB721A75D7}"/>
              </a:ext>
            </a:extLst>
          </p:cNvPr>
          <p:cNvSpPr/>
          <p:nvPr/>
        </p:nvSpPr>
        <p:spPr>
          <a:xfrm>
            <a:off x="5786242" y="3968477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DE2838E-86AA-FB46-A9E1-A5839ACDABB5}"/>
              </a:ext>
            </a:extLst>
          </p:cNvPr>
          <p:cNvSpPr/>
          <p:nvPr/>
        </p:nvSpPr>
        <p:spPr>
          <a:xfrm>
            <a:off x="5435097" y="3702146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72EAEDA-4B0E-0940-A4E0-F43297E38EA4}"/>
              </a:ext>
            </a:extLst>
          </p:cNvPr>
          <p:cNvSpPr/>
          <p:nvPr/>
        </p:nvSpPr>
        <p:spPr>
          <a:xfrm>
            <a:off x="6591734" y="3960149"/>
            <a:ext cx="267809" cy="26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140">
            <a:extLst>
              <a:ext uri="{FF2B5EF4-FFF2-40B4-BE49-F238E27FC236}">
                <a16:creationId xmlns:a16="http://schemas.microsoft.com/office/drawing/2014/main" id="{7AF9478A-6AAA-E148-9821-F13F8CE556FA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6014831" y="3836772"/>
            <a:ext cx="123337" cy="1707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141">
            <a:extLst>
              <a:ext uri="{FF2B5EF4-FFF2-40B4-BE49-F238E27FC236}">
                <a16:creationId xmlns:a16="http://schemas.microsoft.com/office/drawing/2014/main" id="{DF5ADD27-3154-7D41-A89F-596D96E58AD5}"/>
              </a:ext>
            </a:extLst>
          </p:cNvPr>
          <p:cNvCxnSpPr>
            <a:cxnSpLocks/>
            <a:stCxn id="43" idx="4"/>
            <a:endCxn id="46" idx="0"/>
          </p:cNvCxnSpPr>
          <p:nvPr/>
        </p:nvCxnSpPr>
        <p:spPr>
          <a:xfrm flipH="1">
            <a:off x="6232853" y="3510672"/>
            <a:ext cx="4753" cy="9877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142">
            <a:extLst>
              <a:ext uri="{FF2B5EF4-FFF2-40B4-BE49-F238E27FC236}">
                <a16:creationId xmlns:a16="http://schemas.microsoft.com/office/drawing/2014/main" id="{9A1E4D8B-E53F-3E4B-8559-B3586385F147}"/>
              </a:ext>
            </a:extLst>
          </p:cNvPr>
          <p:cNvCxnSpPr>
            <a:cxnSpLocks/>
            <a:stCxn id="45" idx="3"/>
            <a:endCxn id="46" idx="6"/>
          </p:cNvCxnSpPr>
          <p:nvPr/>
        </p:nvCxnSpPr>
        <p:spPr>
          <a:xfrm flipH="1">
            <a:off x="6366757" y="3698173"/>
            <a:ext cx="296035" cy="4443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143">
            <a:extLst>
              <a:ext uri="{FF2B5EF4-FFF2-40B4-BE49-F238E27FC236}">
                <a16:creationId xmlns:a16="http://schemas.microsoft.com/office/drawing/2014/main" id="{533773B6-D3EA-1446-843A-90DEE1DAF2B1}"/>
              </a:ext>
            </a:extLst>
          </p:cNvPr>
          <p:cNvCxnSpPr>
            <a:cxnSpLocks/>
            <a:stCxn id="48" idx="7"/>
            <a:endCxn id="44" idx="4"/>
          </p:cNvCxnSpPr>
          <p:nvPr/>
        </p:nvCxnSpPr>
        <p:spPr>
          <a:xfrm flipV="1">
            <a:off x="5663686" y="3542227"/>
            <a:ext cx="74664" cy="1989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连接符 144">
            <a:extLst>
              <a:ext uri="{FF2B5EF4-FFF2-40B4-BE49-F238E27FC236}">
                <a16:creationId xmlns:a16="http://schemas.microsoft.com/office/drawing/2014/main" id="{A9EE6099-4820-EF4B-95B0-49E8215147AF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 flipV="1">
            <a:off x="5702906" y="3835312"/>
            <a:ext cx="888828" cy="25800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145">
            <a:extLst>
              <a:ext uri="{FF2B5EF4-FFF2-40B4-BE49-F238E27FC236}">
                <a16:creationId xmlns:a16="http://schemas.microsoft.com/office/drawing/2014/main" id="{33E27196-9119-C64E-9F8C-CBD2120591E5}"/>
              </a:ext>
            </a:extLst>
          </p:cNvPr>
          <p:cNvCxnSpPr>
            <a:cxnSpLocks/>
            <a:stCxn id="47" idx="2"/>
            <a:endCxn id="48" idx="5"/>
          </p:cNvCxnSpPr>
          <p:nvPr/>
        </p:nvCxnSpPr>
        <p:spPr>
          <a:xfrm flipH="1" flipV="1">
            <a:off x="5663686" y="3929474"/>
            <a:ext cx="122556" cy="1721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146">
            <a:extLst>
              <a:ext uri="{FF2B5EF4-FFF2-40B4-BE49-F238E27FC236}">
                <a16:creationId xmlns:a16="http://schemas.microsoft.com/office/drawing/2014/main" id="{4494087A-1EB4-884E-BEFE-DF13E6BBE0F4}"/>
              </a:ext>
            </a:extLst>
          </p:cNvPr>
          <p:cNvCxnSpPr>
            <a:cxnSpLocks/>
            <a:stCxn id="49" idx="0"/>
            <a:endCxn id="43" idx="5"/>
          </p:cNvCxnSpPr>
          <p:nvPr/>
        </p:nvCxnSpPr>
        <p:spPr>
          <a:xfrm flipH="1" flipV="1">
            <a:off x="6332290" y="3471669"/>
            <a:ext cx="393349" cy="4884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147">
            <a:extLst>
              <a:ext uri="{FF2B5EF4-FFF2-40B4-BE49-F238E27FC236}">
                <a16:creationId xmlns:a16="http://schemas.microsoft.com/office/drawing/2014/main" id="{299886F7-4DD2-6147-B3F0-56ACF153416D}"/>
              </a:ext>
            </a:extLst>
          </p:cNvPr>
          <p:cNvCxnSpPr>
            <a:cxnSpLocks/>
            <a:stCxn id="49" idx="7"/>
            <a:endCxn id="45" idx="5"/>
          </p:cNvCxnSpPr>
          <p:nvPr/>
        </p:nvCxnSpPr>
        <p:spPr>
          <a:xfrm flipV="1">
            <a:off x="6820323" y="3698173"/>
            <a:ext cx="31838" cy="30097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148">
            <a:extLst>
              <a:ext uri="{FF2B5EF4-FFF2-40B4-BE49-F238E27FC236}">
                <a16:creationId xmlns:a16="http://schemas.microsoft.com/office/drawing/2014/main" id="{0561383B-F364-8047-AF35-CBADB8A97E9C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5872254" y="3377507"/>
            <a:ext cx="231447" cy="315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AD9E0BA-8AAC-E347-8897-86B87479C38F}"/>
              </a:ext>
            </a:extLst>
          </p:cNvPr>
          <p:cNvSpPr txBox="1"/>
          <p:nvPr/>
        </p:nvSpPr>
        <p:spPr>
          <a:xfrm>
            <a:off x="5671540" y="4316002"/>
            <a:ext cx="1041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: 圆角 151">
            <a:extLst>
              <a:ext uri="{FF2B5EF4-FFF2-40B4-BE49-F238E27FC236}">
                <a16:creationId xmlns:a16="http://schemas.microsoft.com/office/drawing/2014/main" id="{C232C193-53C6-D244-B3FA-AEEAA27B481A}"/>
              </a:ext>
            </a:extLst>
          </p:cNvPr>
          <p:cNvSpPr/>
          <p:nvPr/>
        </p:nvSpPr>
        <p:spPr>
          <a:xfrm>
            <a:off x="5268175" y="3075503"/>
            <a:ext cx="1821955" cy="1655214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: 圆角 152">
            <a:extLst>
              <a:ext uri="{FF2B5EF4-FFF2-40B4-BE49-F238E27FC236}">
                <a16:creationId xmlns:a16="http://schemas.microsoft.com/office/drawing/2014/main" id="{237EA607-AC97-6C46-9820-5134C1E645E9}"/>
              </a:ext>
            </a:extLst>
          </p:cNvPr>
          <p:cNvSpPr/>
          <p:nvPr/>
        </p:nvSpPr>
        <p:spPr>
          <a:xfrm>
            <a:off x="436771" y="4987893"/>
            <a:ext cx="1496115" cy="1556474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BC8E43C-A1F2-024A-A110-234C8AD9961F}"/>
              </a:ext>
            </a:extLst>
          </p:cNvPr>
          <p:cNvSpPr txBox="1"/>
          <p:nvPr/>
        </p:nvSpPr>
        <p:spPr>
          <a:xfrm>
            <a:off x="668478" y="6175035"/>
            <a:ext cx="1041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: 圆角 155">
            <a:extLst>
              <a:ext uri="{FF2B5EF4-FFF2-40B4-BE49-F238E27FC236}">
                <a16:creationId xmlns:a16="http://schemas.microsoft.com/office/drawing/2014/main" id="{A4EACF3A-7F7D-A947-BB32-4491204F05BD}"/>
              </a:ext>
            </a:extLst>
          </p:cNvPr>
          <p:cNvSpPr/>
          <p:nvPr/>
        </p:nvSpPr>
        <p:spPr>
          <a:xfrm>
            <a:off x="9791696" y="1511700"/>
            <a:ext cx="1562104" cy="1556474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DA40612-73DE-344C-B5DF-21CE5A51920F}"/>
              </a:ext>
            </a:extLst>
          </p:cNvPr>
          <p:cNvSpPr txBox="1"/>
          <p:nvPr/>
        </p:nvSpPr>
        <p:spPr>
          <a:xfrm>
            <a:off x="10043352" y="2676468"/>
            <a:ext cx="108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Enriched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灯片编号占位符 64">
            <a:extLst>
              <a:ext uri="{FF2B5EF4-FFF2-40B4-BE49-F238E27FC236}">
                <a16:creationId xmlns:a16="http://schemas.microsoft.com/office/drawing/2014/main" id="{AE02FD03-EC0C-A043-BA21-7FA28699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2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9" grpId="0"/>
      <p:bldP spid="60" grpId="0" animBg="1"/>
      <p:bldP spid="61" grpId="0" animBg="1"/>
      <p:bldP spid="62" grpId="0"/>
      <p:bldP spid="63" grpId="0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内容占位符 2">
            <a:extLst>
              <a:ext uri="{FF2B5EF4-FFF2-40B4-BE49-F238E27FC236}">
                <a16:creationId xmlns:a16="http://schemas.microsoft.com/office/drawing/2014/main" id="{5B3ECBC8-4E83-D549-AD6A-1D3436A3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b="1" dirty="0"/>
              <a:t>Preprocessing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and Expansion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85CDDE-00F1-7640-96C0-211EBF1B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Knowledge construction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FE9AC3-41E8-564D-9B55-B985BA16D576}"/>
              </a:ext>
            </a:extLst>
          </p:cNvPr>
          <p:cNvSpPr txBox="1"/>
          <p:nvPr/>
        </p:nvSpPr>
        <p:spPr>
          <a:xfrm>
            <a:off x="135317" y="3635840"/>
            <a:ext cx="3315024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horn, car horn, honking</a:t>
            </a:r>
            <a:endParaRPr kumimoji="1" lang="zh-CN" altLang="en-US" i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7E2EC0-FE34-B64C-9BE1-CBC68D3618B9}"/>
              </a:ext>
            </a:extLst>
          </p:cNvPr>
          <p:cNvSpPr txBox="1"/>
          <p:nvPr/>
        </p:nvSpPr>
        <p:spPr>
          <a:xfrm>
            <a:off x="5850094" y="2726453"/>
            <a:ext cx="1417012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horn</a:t>
            </a:r>
            <a:endParaRPr kumimoji="1"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1DF488-A470-C747-9FC4-63CB0A72CF51}"/>
              </a:ext>
            </a:extLst>
          </p:cNvPr>
          <p:cNvSpPr txBox="1"/>
          <p:nvPr/>
        </p:nvSpPr>
        <p:spPr>
          <a:xfrm>
            <a:off x="5845724" y="3635840"/>
            <a:ext cx="1049293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car horn</a:t>
            </a:r>
            <a:endParaRPr kumimoji="1" lang="zh-CN" altLang="en-US" i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596E53-4107-B94A-93C6-1EEFD352216B}"/>
              </a:ext>
            </a:extLst>
          </p:cNvPr>
          <p:cNvSpPr txBox="1"/>
          <p:nvPr/>
        </p:nvSpPr>
        <p:spPr>
          <a:xfrm>
            <a:off x="5845724" y="4545228"/>
            <a:ext cx="712876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honk</a:t>
            </a:r>
            <a:endParaRPr kumimoji="1" lang="zh-CN" altLang="en-US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F0F0F1-440D-264D-9BED-C0955DD01462}"/>
              </a:ext>
            </a:extLst>
          </p:cNvPr>
          <p:cNvSpPr txBox="1"/>
          <p:nvPr/>
        </p:nvSpPr>
        <p:spPr>
          <a:xfrm>
            <a:off x="3936724" y="3378486"/>
            <a:ext cx="11432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separate</a:t>
            </a:r>
            <a:r>
              <a:rPr kumimoji="1" lang="en-US" altLang="zh-CN" b="1" dirty="0">
                <a:solidFill>
                  <a:schemeClr val="accent6"/>
                </a:solidFill>
              </a:rPr>
              <a:t> </a:t>
            </a:r>
          </a:p>
          <a:p>
            <a:r>
              <a:rPr kumimoji="1" lang="en-US" altLang="zh-CN" b="1" dirty="0">
                <a:solidFill>
                  <a:schemeClr val="accent6"/>
                </a:solidFill>
              </a:rPr>
              <a:t>&amp; </a:t>
            </a: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lemma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F77E06-73A3-3E49-8B32-06B3EE625E27}"/>
              </a:ext>
            </a:extLst>
          </p:cNvPr>
          <p:cNvSpPr txBox="1"/>
          <p:nvPr/>
        </p:nvSpPr>
        <p:spPr>
          <a:xfrm>
            <a:off x="7545059" y="3390668"/>
            <a:ext cx="135005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WordNet</a:t>
            </a:r>
          </a:p>
          <a:p>
            <a:r>
              <a:rPr kumimoji="1" lang="en-US" altLang="zh-CN" b="1" dirty="0">
                <a:solidFill>
                  <a:schemeClr val="accent6"/>
                </a:solidFill>
              </a:rPr>
              <a:t>&amp;</a:t>
            </a: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WSD(LESK)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92C7B6-6EEA-5C42-89F9-CE04A70D3C51}"/>
              </a:ext>
            </a:extLst>
          </p:cNvPr>
          <p:cNvSpPr txBox="1"/>
          <p:nvPr/>
        </p:nvSpPr>
        <p:spPr>
          <a:xfrm>
            <a:off x="10212446" y="1451239"/>
            <a:ext cx="1417012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horn</a:t>
            </a:r>
            <a:endParaRPr kumimoji="1" lang="zh-CN" altLang="en-US" i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445946-F457-CB4B-B277-E5247184BBFB}"/>
              </a:ext>
            </a:extLst>
          </p:cNvPr>
          <p:cNvSpPr txBox="1"/>
          <p:nvPr/>
        </p:nvSpPr>
        <p:spPr>
          <a:xfrm>
            <a:off x="10212446" y="2347103"/>
            <a:ext cx="1877803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automobile horn</a:t>
            </a:r>
            <a:endParaRPr kumimoji="1" lang="zh-CN" altLang="en-US" i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E74FC2A-E0A0-6844-A1BA-CF2EEDF97A41}"/>
              </a:ext>
            </a:extLst>
          </p:cNvPr>
          <p:cNvSpPr txBox="1"/>
          <p:nvPr/>
        </p:nvSpPr>
        <p:spPr>
          <a:xfrm>
            <a:off x="10212446" y="2932913"/>
            <a:ext cx="1049293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car horn</a:t>
            </a:r>
            <a:endParaRPr kumimoji="1" lang="zh-CN" altLang="en-US" i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1829E1-65BF-854C-ACFB-6F987CEA4438}"/>
              </a:ext>
            </a:extLst>
          </p:cNvPr>
          <p:cNvSpPr txBox="1"/>
          <p:nvPr/>
        </p:nvSpPr>
        <p:spPr>
          <a:xfrm>
            <a:off x="10206632" y="4109276"/>
            <a:ext cx="1362827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motor horn</a:t>
            </a:r>
            <a:endParaRPr kumimoji="1" lang="zh-CN" altLang="en-US" i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254D885-9E3A-174B-A2B0-788638F25BD0}"/>
              </a:ext>
            </a:extLst>
          </p:cNvPr>
          <p:cNvSpPr txBox="1"/>
          <p:nvPr/>
        </p:nvSpPr>
        <p:spPr>
          <a:xfrm>
            <a:off x="10200818" y="5568432"/>
            <a:ext cx="855720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claxon</a:t>
            </a:r>
            <a:endParaRPr kumimoji="1" lang="zh-CN" altLang="en-US" i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77ED51-9658-A44D-AEE7-8A9E1BE8FB70}"/>
              </a:ext>
            </a:extLst>
          </p:cNvPr>
          <p:cNvSpPr txBox="1"/>
          <p:nvPr/>
        </p:nvSpPr>
        <p:spPr>
          <a:xfrm>
            <a:off x="10200818" y="4700347"/>
            <a:ext cx="688924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hoot</a:t>
            </a:r>
            <a:endParaRPr kumimoji="1" lang="zh-CN" altLang="en-US" i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36C226-0CE9-064C-A5B3-C7F94E54EFD6}"/>
              </a:ext>
            </a:extLst>
          </p:cNvPr>
          <p:cNvSpPr txBox="1"/>
          <p:nvPr/>
        </p:nvSpPr>
        <p:spPr>
          <a:xfrm>
            <a:off x="10200818" y="6154242"/>
            <a:ext cx="712876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" altLang="zh-CN" i="1" dirty="0"/>
              <a:t>honk</a:t>
            </a:r>
            <a:endParaRPr kumimoji="1" lang="zh-CN" altLang="en-US" i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471EB5-879F-DC4B-96EC-05AF4388F5D6}"/>
              </a:ext>
            </a:extLst>
          </p:cNvPr>
          <p:cNvSpPr txBox="1"/>
          <p:nvPr/>
        </p:nvSpPr>
        <p:spPr>
          <a:xfrm>
            <a:off x="10206632" y="3518723"/>
            <a:ext cx="687228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" altLang="zh-CN" i="1" dirty="0"/>
              <a:t>horn</a:t>
            </a:r>
            <a:endParaRPr kumimoji="1" lang="zh-CN" altLang="en-US" i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7C7103-669E-5F42-983D-752B24D2706E}"/>
              </a:ext>
            </a:extLst>
          </p:cNvPr>
          <p:cNvSpPr txBox="1"/>
          <p:nvPr/>
        </p:nvSpPr>
        <p:spPr>
          <a:xfrm>
            <a:off x="130470" y="4483670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accent1">
                    <a:lumMod val="75000"/>
                  </a:schemeClr>
                </a:solidFill>
              </a:rPr>
              <a:t>Description:</a:t>
            </a:r>
          </a:p>
          <a:p>
            <a:r>
              <a:rPr lang="en" altLang="zh-CN" dirty="0">
                <a:solidFill>
                  <a:schemeClr val="bg2">
                    <a:lumMod val="50000"/>
                  </a:schemeClr>
                </a:solidFill>
              </a:rPr>
              <a:t>The sound of a motor vehicle accessory </a:t>
            </a:r>
          </a:p>
          <a:p>
            <a:r>
              <a:rPr lang="en" altLang="zh-CN" dirty="0">
                <a:solidFill>
                  <a:schemeClr val="bg2">
                    <a:lumMod val="50000"/>
                  </a:schemeClr>
                </a:solidFill>
              </a:rPr>
              <a:t>whose purpose is to provide </a:t>
            </a:r>
          </a:p>
          <a:p>
            <a:r>
              <a:rPr lang="en" altLang="zh-CN" dirty="0">
                <a:solidFill>
                  <a:schemeClr val="bg2">
                    <a:lumMod val="50000"/>
                  </a:schemeClr>
                </a:solidFill>
              </a:rPr>
              <a:t>an audible alert of the vehicle's presence.</a:t>
            </a:r>
            <a:endParaRPr kumimoji="1"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3D883E6-2F89-5147-95D8-ED654C120EC6}"/>
              </a:ext>
            </a:extLst>
          </p:cNvPr>
          <p:cNvCxnSpPr>
            <a:stCxn id="24" idx="3"/>
            <a:endCxn id="9" idx="1"/>
          </p:cNvCxnSpPr>
          <p:nvPr/>
        </p:nvCxnSpPr>
        <p:spPr>
          <a:xfrm flipV="1">
            <a:off x="3450341" y="3840151"/>
            <a:ext cx="48638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9830FB7-C495-2445-B947-A0F4D759E49D}"/>
              </a:ext>
            </a:extLst>
          </p:cNvPr>
          <p:cNvCxnSpPr>
            <a:stCxn id="9" idx="3"/>
            <a:endCxn id="25" idx="1"/>
          </p:cNvCxnSpPr>
          <p:nvPr/>
        </p:nvCxnSpPr>
        <p:spPr>
          <a:xfrm flipV="1">
            <a:off x="5079986" y="2930765"/>
            <a:ext cx="770108" cy="9093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01E0881D-1D33-B848-9233-65F4FBEC0A52}"/>
              </a:ext>
            </a:extLst>
          </p:cNvPr>
          <p:cNvCxnSpPr>
            <a:stCxn id="9" idx="3"/>
            <a:endCxn id="26" idx="1"/>
          </p:cNvCxnSpPr>
          <p:nvPr/>
        </p:nvCxnSpPr>
        <p:spPr>
          <a:xfrm>
            <a:off x="5079986" y="3840151"/>
            <a:ext cx="76573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87C4AE7-9567-514B-A382-39D5A0B7CC93}"/>
              </a:ext>
            </a:extLst>
          </p:cNvPr>
          <p:cNvCxnSpPr>
            <a:stCxn id="9" idx="3"/>
            <a:endCxn id="27" idx="1"/>
          </p:cNvCxnSpPr>
          <p:nvPr/>
        </p:nvCxnSpPr>
        <p:spPr>
          <a:xfrm>
            <a:off x="5079986" y="3840151"/>
            <a:ext cx="765738" cy="9093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5A19B2E9-C4A2-E746-AA76-E60B9C3D358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8895109" y="1655551"/>
            <a:ext cx="1317337" cy="21967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DB5942C2-084E-5B44-B9D4-95AEF31F5F03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6895017" y="3840152"/>
            <a:ext cx="650042" cy="121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1A97403-6E4B-F240-A0A0-C2142DB58601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8895109" y="2551415"/>
            <a:ext cx="1317337" cy="13009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035A142-68AE-F244-B779-720328717501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 flipV="1">
            <a:off x="8895109" y="3137225"/>
            <a:ext cx="1317337" cy="7151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AFDD098B-BF6A-F041-9B6A-5B7F5511284D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 flipV="1">
            <a:off x="8895109" y="3723035"/>
            <a:ext cx="1311523" cy="1292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24F29442-876F-5D4B-BCD8-5CF805C17F0B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8895109" y="3852333"/>
            <a:ext cx="1311523" cy="4612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E930DE3C-9B6A-EF41-AE55-F12B396B22DF}"/>
              </a:ext>
            </a:extLst>
          </p:cNvPr>
          <p:cNvCxnSpPr>
            <a:stCxn id="31" idx="3"/>
            <a:endCxn id="37" idx="1"/>
          </p:cNvCxnSpPr>
          <p:nvPr/>
        </p:nvCxnSpPr>
        <p:spPr>
          <a:xfrm>
            <a:off x="8895109" y="3852333"/>
            <a:ext cx="1305709" cy="1052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E810D15D-633E-9747-BF99-6FBC4960B364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>
            <a:off x="8895109" y="3852333"/>
            <a:ext cx="1305709" cy="19204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C8CC07B-5E19-BE4E-80BA-4F82C2ECD872}"/>
              </a:ext>
            </a:extLst>
          </p:cNvPr>
          <p:cNvCxnSpPr>
            <a:stCxn id="31" idx="3"/>
            <a:endCxn id="38" idx="1"/>
          </p:cNvCxnSpPr>
          <p:nvPr/>
        </p:nvCxnSpPr>
        <p:spPr>
          <a:xfrm>
            <a:off x="8895109" y="3852333"/>
            <a:ext cx="1305709" cy="25062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5DCCAC3-0CE3-004B-87F7-26728D219257}"/>
              </a:ext>
            </a:extLst>
          </p:cNvPr>
          <p:cNvSpPr txBox="1"/>
          <p:nvPr/>
        </p:nvSpPr>
        <p:spPr>
          <a:xfrm>
            <a:off x="10339465" y="85217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Queries: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4B7906-DE97-634B-9F10-31312F5BFEE9}"/>
              </a:ext>
            </a:extLst>
          </p:cNvPr>
          <p:cNvSpPr txBox="1"/>
          <p:nvPr/>
        </p:nvSpPr>
        <p:spPr>
          <a:xfrm>
            <a:off x="6556105" y="513303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Synset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232629"/>
                </a:solidFill>
                <a:effectLst/>
              </a:rPr>
              <a:t>derivationally_related_forms</a:t>
            </a:r>
            <a:endParaRPr kumimoji="1"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23BC404-D053-42C6-8D94-2FB30CC00F8F}"/>
              </a:ext>
            </a:extLst>
          </p:cNvPr>
          <p:cNvCxnSpPr>
            <a:cxnSpLocks/>
            <a:stCxn id="41" idx="0"/>
            <a:endCxn id="31" idx="2"/>
          </p:cNvCxnSpPr>
          <p:nvPr/>
        </p:nvCxnSpPr>
        <p:spPr>
          <a:xfrm flipV="1">
            <a:off x="8174497" y="4313998"/>
            <a:ext cx="45587" cy="819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EA9AFC-B8E7-7E4A-A28A-DDD619E6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58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75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F2B3F-BA70-3743-A92C-D7FC3235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Method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Experiments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Conclusion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9E0A9-E49F-7244-8D36-43427E0A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45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5CDDE-00F1-7640-96C0-211EBF1B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Knowledge construction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C45E8-EE6F-924F-A515-50AD4B8A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9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Alignment Candidate Retrieval </a:t>
            </a:r>
            <a:r>
              <a:rPr kumimoji="1" lang="en-US" altLang="zh-CN" dirty="0"/>
              <a:t>(queries → </a:t>
            </a:r>
            <a:r>
              <a:rPr kumimoji="1" lang="en-US" altLang="zh-CN" dirty="0">
                <a:solidFill>
                  <a:schemeClr val="accent2"/>
                </a:solidFill>
              </a:rPr>
              <a:t>ASER</a:t>
            </a:r>
            <a:r>
              <a:rPr kumimoji="1" lang="en-US" altLang="zh-CN" dirty="0"/>
              <a:t> → candidates)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en-US" altLang="zh-CN" dirty="0"/>
              <a:t>Apply a filter for noisy pattern(</a:t>
            </a:r>
            <a:r>
              <a:rPr kumimoji="1" lang="en-US" altLang="zh-CN" i="1" dirty="0"/>
              <a:t>I say say</a:t>
            </a:r>
            <a:r>
              <a:rPr kumimoji="1" lang="en-US" altLang="zh-CN" dirty="0"/>
              <a:t>) and infrequent events</a:t>
            </a:r>
          </a:p>
          <a:p>
            <a:pPr marL="0" indent="0">
              <a:buNone/>
            </a:pPr>
            <a:r>
              <a:rPr lang="zh-CN" altLang="en-US" b="1" dirty="0"/>
              <a:t>⇒</a:t>
            </a:r>
            <a:r>
              <a:rPr lang="en-US" altLang="zh-CN" b="1" dirty="0"/>
              <a:t> </a:t>
            </a:r>
            <a:r>
              <a:rPr lang="en-US" altLang="zh-CN" dirty="0"/>
              <a:t>more general and frequent events </a:t>
            </a:r>
            <a:r>
              <a:rPr lang="en-US" altLang="zh-CN" b="1" dirty="0">
                <a:solidFill>
                  <a:schemeClr val="accent6"/>
                </a:solidFill>
              </a:rPr>
              <a:t>&amp;</a:t>
            </a:r>
            <a:r>
              <a:rPr lang="en-US" altLang="zh-CN" dirty="0"/>
              <a:t> more linked relations</a:t>
            </a:r>
            <a:endParaRPr kumimoji="1" lang="en-US" altLang="zh-CN" dirty="0"/>
          </a:p>
          <a:p>
            <a:r>
              <a:rPr kumimoji="1" lang="en-US" altLang="zh-CN" b="1" dirty="0"/>
              <a:t>Selection</a:t>
            </a:r>
          </a:p>
          <a:p>
            <a:pPr marL="0" indent="0">
              <a:buNone/>
            </a:pPr>
            <a:r>
              <a:rPr kumimoji="1" lang="en-US" altLang="zh-CN" dirty="0"/>
              <a:t>Human annotation for acoustic property: </a:t>
            </a:r>
          </a:p>
          <a:p>
            <a:pPr marL="0" indent="0">
              <a:buNone/>
            </a:pPr>
            <a:r>
              <a:rPr kumimoji="1" lang="en-US" altLang="zh-CN" dirty="0"/>
              <a:t>whether a candidate in </a:t>
            </a:r>
            <a:r>
              <a:rPr kumimoji="1" lang="en-US" altLang="zh-CN" dirty="0">
                <a:solidFill>
                  <a:schemeClr val="accent2"/>
                </a:solidFill>
              </a:rPr>
              <a:t>ASER</a:t>
            </a:r>
            <a:r>
              <a:rPr kumimoji="1" lang="en-US" altLang="zh-CN" dirty="0"/>
              <a:t> is: </a:t>
            </a:r>
            <a:r>
              <a:rPr kumimoji="1" lang="en-US" altLang="zh-CN" i="1" dirty="0"/>
              <a:t>related</a:t>
            </a:r>
            <a:r>
              <a:rPr kumimoji="1" lang="en-US" altLang="zh-CN" dirty="0"/>
              <a:t>, </a:t>
            </a:r>
            <a:r>
              <a:rPr kumimoji="1" lang="en-US" altLang="zh-CN" i="1" dirty="0"/>
              <a:t>unrelated</a:t>
            </a:r>
            <a:r>
              <a:rPr kumimoji="1" lang="en-US" altLang="zh-CN" dirty="0"/>
              <a:t> or </a:t>
            </a:r>
            <a:r>
              <a:rPr kumimoji="1" lang="en-US" altLang="zh-CN" i="1" dirty="0"/>
              <a:t>ambiguous </a:t>
            </a:r>
            <a:r>
              <a:rPr kumimoji="1" lang="en-US" altLang="zh-CN" dirty="0"/>
              <a:t>to</a:t>
            </a:r>
          </a:p>
          <a:p>
            <a:pPr marL="0" indent="0">
              <a:buNone/>
            </a:pPr>
            <a:r>
              <a:rPr kumimoji="1" lang="en-US" altLang="zh-CN" dirty="0"/>
              <a:t>corresponding event in </a:t>
            </a:r>
            <a:r>
              <a:rPr kumimoji="1" lang="en-US" altLang="zh-CN" dirty="0">
                <a:solidFill>
                  <a:schemeClr val="accent1"/>
                </a:solidFill>
              </a:rPr>
              <a:t>AudioSet</a:t>
            </a:r>
          </a:p>
          <a:p>
            <a:r>
              <a:rPr kumimoji="1" lang="en-US" altLang="zh-CN" b="1" dirty="0"/>
              <a:t>Construction</a:t>
            </a:r>
          </a:p>
          <a:p>
            <a:pPr marL="0" indent="0">
              <a:buNone/>
            </a:pPr>
            <a:r>
              <a:rPr kumimoji="1" lang="en-US" altLang="zh-CN" dirty="0"/>
              <a:t>Events in </a:t>
            </a:r>
            <a:r>
              <a:rPr kumimoji="1" lang="en-US" altLang="zh-CN" dirty="0">
                <a:solidFill>
                  <a:schemeClr val="accent1"/>
                </a:solidFill>
              </a:rPr>
              <a:t>AudioSet</a:t>
            </a:r>
            <a:r>
              <a:rPr kumimoji="1" lang="en-US" altLang="zh-CN" dirty="0"/>
              <a:t> will inherit the relations in </a:t>
            </a:r>
            <a:r>
              <a:rPr kumimoji="1" lang="en-US" altLang="zh-CN" dirty="0">
                <a:solidFill>
                  <a:schemeClr val="accent2"/>
                </a:solidFill>
              </a:rPr>
              <a:t>ASER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57A22-6737-E748-BD6D-EFE138B7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3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FA5A5-FE4A-364D-84A3-22734912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 Representation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48D77B-CEC2-B045-87CB-533A51DC9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32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R-GCN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en-US" altLang="zh-CN" dirty="0"/>
                  <a:t>Our modified D-GCN (for only two types of relations)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48D77B-CEC2-B045-87CB-533A51DC9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328"/>
              </a:xfrm>
              <a:blipFill>
                <a:blip r:embed="rId3"/>
                <a:stretch>
                  <a:fillRect l="-1086" t="-25132" b="-37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9FDF10C-9940-9C44-BE6F-6F006AB66FD8}"/>
              </a:ext>
            </a:extLst>
          </p:cNvPr>
          <p:cNvCxnSpPr>
            <a:cxnSpLocks/>
          </p:cNvCxnSpPr>
          <p:nvPr/>
        </p:nvCxnSpPr>
        <p:spPr>
          <a:xfrm>
            <a:off x="4693024" y="3321423"/>
            <a:ext cx="48409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425720-8B78-7F44-8C9D-36B98BB8D99B}"/>
              </a:ext>
            </a:extLst>
          </p:cNvPr>
          <p:cNvCxnSpPr>
            <a:cxnSpLocks/>
          </p:cNvCxnSpPr>
          <p:nvPr/>
        </p:nvCxnSpPr>
        <p:spPr>
          <a:xfrm>
            <a:off x="5390029" y="3321423"/>
            <a:ext cx="48409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010DC61-3D81-B54A-9255-41107022244A}"/>
              </a:ext>
            </a:extLst>
          </p:cNvPr>
          <p:cNvCxnSpPr/>
          <p:nvPr/>
        </p:nvCxnSpPr>
        <p:spPr>
          <a:xfrm flipV="1">
            <a:off x="4935071" y="3321423"/>
            <a:ext cx="0" cy="47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D73C500-05CC-5D4F-A2E4-A5DB346C17DC}"/>
              </a:ext>
            </a:extLst>
          </p:cNvPr>
          <p:cNvCxnSpPr>
            <a:cxnSpLocks/>
          </p:cNvCxnSpPr>
          <p:nvPr/>
        </p:nvCxnSpPr>
        <p:spPr>
          <a:xfrm flipV="1">
            <a:off x="5658971" y="3321423"/>
            <a:ext cx="0" cy="783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3DF9C4-32CC-C744-8409-B169CEEF4689}"/>
              </a:ext>
            </a:extLst>
          </p:cNvPr>
          <p:cNvSpPr txBox="1"/>
          <p:nvPr/>
        </p:nvSpPr>
        <p:spPr>
          <a:xfrm>
            <a:off x="4307681" y="373561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D78F4C-B28D-C54D-931E-8E8C6CE7E829}"/>
              </a:ext>
            </a:extLst>
          </p:cNvPr>
          <p:cNvSpPr txBox="1"/>
          <p:nvPr/>
        </p:nvSpPr>
        <p:spPr>
          <a:xfrm>
            <a:off x="5117797" y="40552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9676F73-FC7D-C744-ABE6-B770D05550E0}"/>
              </a:ext>
            </a:extLst>
          </p:cNvPr>
          <p:cNvCxnSpPr>
            <a:cxnSpLocks/>
          </p:cNvCxnSpPr>
          <p:nvPr/>
        </p:nvCxnSpPr>
        <p:spPr>
          <a:xfrm>
            <a:off x="6096000" y="3164540"/>
            <a:ext cx="48409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F6F1B08-7D65-4846-8714-5505E5ADF13F}"/>
              </a:ext>
            </a:extLst>
          </p:cNvPr>
          <p:cNvCxnSpPr/>
          <p:nvPr/>
        </p:nvCxnSpPr>
        <p:spPr>
          <a:xfrm flipV="1">
            <a:off x="6342530" y="3164540"/>
            <a:ext cx="0" cy="47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321C66B-CCF9-6744-8653-334558687911}"/>
              </a:ext>
            </a:extLst>
          </p:cNvPr>
          <p:cNvSpPr txBox="1"/>
          <p:nvPr/>
        </p:nvSpPr>
        <p:spPr>
          <a:xfrm>
            <a:off x="5771966" y="358457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974D991-FC0E-0747-878F-83DF4F9AB142}"/>
              </a:ext>
            </a:extLst>
          </p:cNvPr>
          <p:cNvCxnSpPr>
            <a:cxnSpLocks/>
          </p:cNvCxnSpPr>
          <p:nvPr/>
        </p:nvCxnSpPr>
        <p:spPr>
          <a:xfrm>
            <a:off x="3144371" y="2909047"/>
            <a:ext cx="48409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76B6CD-A2E5-0244-8EB3-7293F89E13E2}"/>
              </a:ext>
            </a:extLst>
          </p:cNvPr>
          <p:cNvCxnSpPr>
            <a:cxnSpLocks/>
          </p:cNvCxnSpPr>
          <p:nvPr/>
        </p:nvCxnSpPr>
        <p:spPr>
          <a:xfrm flipV="1">
            <a:off x="2743200" y="2958352"/>
            <a:ext cx="582707" cy="59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044B8F5-3207-C24C-A4CD-12548B18A89E}"/>
              </a:ext>
            </a:extLst>
          </p:cNvPr>
          <p:cNvSpPr txBox="1"/>
          <p:nvPr/>
        </p:nvSpPr>
        <p:spPr>
          <a:xfrm>
            <a:off x="2304070" y="3527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E7BA60B-F207-6D42-9B46-562E14153AEF}"/>
              </a:ext>
            </a:extLst>
          </p:cNvPr>
          <p:cNvCxnSpPr>
            <a:cxnSpLocks/>
          </p:cNvCxnSpPr>
          <p:nvPr/>
        </p:nvCxnSpPr>
        <p:spPr>
          <a:xfrm>
            <a:off x="8063753" y="2891116"/>
            <a:ext cx="804582" cy="17931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6342101-54DE-204C-A11A-54DAC9C64A3E}"/>
              </a:ext>
            </a:extLst>
          </p:cNvPr>
          <p:cNvCxnSpPr/>
          <p:nvPr/>
        </p:nvCxnSpPr>
        <p:spPr>
          <a:xfrm flipV="1">
            <a:off x="8511989" y="2891116"/>
            <a:ext cx="0" cy="47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3D0073-2A40-F042-A59B-06AA6AF1466D}"/>
              </a:ext>
            </a:extLst>
          </p:cNvPr>
          <p:cNvSpPr txBox="1"/>
          <p:nvPr/>
        </p:nvSpPr>
        <p:spPr>
          <a:xfrm>
            <a:off x="7911504" y="33120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Regularizer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6FAB87-F064-5541-8311-99AB7C961E79}"/>
              </a:ext>
            </a:extLst>
          </p:cNvPr>
          <p:cNvSpPr txBox="1"/>
          <p:nvPr/>
        </p:nvSpPr>
        <p:spPr>
          <a:xfrm>
            <a:off x="6096000" y="1480716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Weight matrix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C8D44E1-1BEC-BD46-B6DB-F1A3C30A03A3}"/>
              </a:ext>
            </a:extLst>
          </p:cNvPr>
          <p:cNvCxnSpPr>
            <a:cxnSpLocks/>
          </p:cNvCxnSpPr>
          <p:nvPr/>
        </p:nvCxnSpPr>
        <p:spPr>
          <a:xfrm>
            <a:off x="6972935" y="1830624"/>
            <a:ext cx="0" cy="58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58370BD-8A72-2B4F-B749-D434E0C8B134}"/>
              </a:ext>
            </a:extLst>
          </p:cNvPr>
          <p:cNvSpPr txBox="1"/>
          <p:nvPr/>
        </p:nvSpPr>
        <p:spPr>
          <a:xfrm>
            <a:off x="7722872" y="6123543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cs typeface="Arial" panose="020B0604020202020204" pitchFamily="34" charset="0"/>
              </a:rPr>
              <a:t>Q:</a:t>
            </a:r>
            <a:r>
              <a:rPr kumimoji="1" lang="en-US" altLang="zh-CN" dirty="0">
                <a:cs typeface="Arial" panose="020B0604020202020204" pitchFamily="34" charset="0"/>
              </a:rPr>
              <a:t> Why we remove the </a:t>
            </a:r>
            <a:r>
              <a:rPr kumimoji="1" lang="en-US" altLang="zh-CN" dirty="0" err="1">
                <a:cs typeface="Arial" panose="020B0604020202020204" pitchFamily="34" charset="0"/>
              </a:rPr>
              <a:t>regularizer</a:t>
            </a:r>
            <a:r>
              <a:rPr kumimoji="1" lang="en-US" altLang="zh-CN" dirty="0">
                <a:cs typeface="Arial" panose="020B0604020202020204" pitchFamily="34" charset="0"/>
              </a:rPr>
              <a:t> here?</a:t>
            </a:r>
            <a:endParaRPr kumimoji="1" lang="zh-CN" altLang="en-US" dirty="0"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06766-E8FD-0F42-B0D5-92F6FF01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3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20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F2B3F-BA70-3743-A92C-D7FC3235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Method</a:t>
            </a:r>
          </a:p>
          <a:p>
            <a:endParaRPr kumimoji="1" lang="en-US" altLang="zh-CN" dirty="0"/>
          </a:p>
          <a:p>
            <a:r>
              <a:rPr kumimoji="1" lang="en-US" altLang="zh-CN" b="1" dirty="0"/>
              <a:t>Experiments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Conclusion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1D3B9-1EB4-1743-BEB9-524A1202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16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01CA1-4E6D-DF4B-8791-F434ACB5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AudioSet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665CD9-220C-9446-838F-FF4534F7B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084" y="1825625"/>
            <a:ext cx="9869831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67FE92-981C-B948-A8DE-1D8772827E4F}"/>
              </a:ext>
            </a:extLst>
          </p:cNvPr>
          <p:cNvSpPr/>
          <p:nvPr/>
        </p:nvSpPr>
        <p:spPr>
          <a:xfrm>
            <a:off x="1910603" y="4424082"/>
            <a:ext cx="8370794" cy="746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805A8F-B367-C14E-8D0A-5E22BA4335A1}"/>
              </a:ext>
            </a:extLst>
          </p:cNvPr>
          <p:cNvSpPr txBox="1"/>
          <p:nvPr/>
        </p:nvSpPr>
        <p:spPr>
          <a:xfrm>
            <a:off x="292675" y="3980859"/>
            <a:ext cx="10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Only </a:t>
            </a:r>
            <a:r>
              <a:rPr kumimoji="1" lang="en-US" altLang="zh-CN" b="1" i="1" dirty="0" err="1"/>
              <a:t>IsA</a:t>
            </a:r>
            <a:r>
              <a:rPr kumimoji="1" lang="en-US" altLang="zh-CN" dirty="0"/>
              <a:t> relation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7FFC96A-C0CB-1F4B-87CA-E4A2B4E13E0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383725" y="3875681"/>
            <a:ext cx="670046" cy="42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9DB11AF-7821-DB42-987D-97E0D200809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383725" y="4200841"/>
            <a:ext cx="655532" cy="10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F2329D0-0A59-E940-867B-75BFBBFFC04A}"/>
              </a:ext>
            </a:extLst>
          </p:cNvPr>
          <p:cNvCxnSpPr>
            <a:cxnSpLocks/>
          </p:cNvCxnSpPr>
          <p:nvPr/>
        </p:nvCxnSpPr>
        <p:spPr>
          <a:xfrm>
            <a:off x="1390982" y="4304025"/>
            <a:ext cx="648275" cy="21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C2013-352A-C449-90CC-B8652BC2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5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01CA1-4E6D-DF4B-8791-F434ACB5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AudioSet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EA700E-8CAA-A84E-9906-E4FF5006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077" y="1825625"/>
            <a:ext cx="902384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0820F2-5650-4F4C-8782-EA2FE20BD426}"/>
              </a:ext>
            </a:extLst>
          </p:cNvPr>
          <p:cNvSpPr/>
          <p:nvPr/>
        </p:nvSpPr>
        <p:spPr>
          <a:xfrm>
            <a:off x="2528047" y="4491318"/>
            <a:ext cx="7126941" cy="497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74988A-55F4-CF4B-ACD5-43A2BD1D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7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EA5E1-9A6E-8A4F-A64F-DA87DA42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SONYC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98DD60-D2BA-684D-9329-A80845C9A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8597"/>
            <a:ext cx="10515600" cy="400539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D8DBEB-7813-E54D-B690-4AABAE5CB69D}"/>
              </a:ext>
            </a:extLst>
          </p:cNvPr>
          <p:cNvSpPr/>
          <p:nvPr/>
        </p:nvSpPr>
        <p:spPr>
          <a:xfrm>
            <a:off x="9365876" y="2447365"/>
            <a:ext cx="1987924" cy="2675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9158E7-4473-5241-A142-4D23B88E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25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01CA1-4E6D-DF4B-8791-F434ACB5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084AD5-2188-0141-B25F-5F12CD8D1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1836" y="1825625"/>
            <a:ext cx="7608327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6CA8E2-EFDD-0342-A022-5D33596FD30B}"/>
              </a:ext>
            </a:extLst>
          </p:cNvPr>
          <p:cNvSpPr/>
          <p:nvPr/>
        </p:nvSpPr>
        <p:spPr>
          <a:xfrm>
            <a:off x="3649133" y="3632200"/>
            <a:ext cx="1049867" cy="113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66381-1824-AC42-AED4-3B2EF52891B4}"/>
              </a:ext>
            </a:extLst>
          </p:cNvPr>
          <p:cNvSpPr txBox="1"/>
          <p:nvPr/>
        </p:nvSpPr>
        <p:spPr>
          <a:xfrm>
            <a:off x="3476599" y="3262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Extreme few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75FB91-BE48-874E-8F6C-54D4CBAA64E1}"/>
              </a:ext>
            </a:extLst>
          </p:cNvPr>
          <p:cNvSpPr/>
          <p:nvPr/>
        </p:nvSpPr>
        <p:spPr>
          <a:xfrm>
            <a:off x="5166409" y="2032000"/>
            <a:ext cx="2402791" cy="2734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C7230F-D2BB-8A48-AE3A-63FEA1A7BF73}"/>
              </a:ext>
            </a:extLst>
          </p:cNvPr>
          <p:cNvSpPr txBox="1"/>
          <p:nvPr/>
        </p:nvSpPr>
        <p:spPr>
          <a:xfrm>
            <a:off x="5834645" y="15952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Few shot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774EA-77A8-3444-8BF9-DD0556DD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0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F2B3F-BA70-3743-A92C-D7FC3235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Method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Experiments</a:t>
            </a:r>
          </a:p>
          <a:p>
            <a:endParaRPr kumimoji="1" lang="en-US" altLang="zh-CN" dirty="0"/>
          </a:p>
          <a:p>
            <a:r>
              <a:rPr kumimoji="1" lang="en-US" altLang="zh-CN" b="1" dirty="0"/>
              <a:t>Conclusion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85EB2-7DBC-2640-B882-BC44DD94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2AB7E-6A93-7446-91D7-74616A54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A2D1A-CED2-4247-9E12-73E8574D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Propose a semi-automatic procedure to enrich existing ontologies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Further propose D-GCN combining two kinds of knowledge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Results on </a:t>
            </a:r>
            <a:r>
              <a:rPr kumimoji="1" lang="en" altLang="zh-CN" dirty="0" err="1"/>
              <a:t>AudioSet</a:t>
            </a:r>
            <a:r>
              <a:rPr kumimoji="1" lang="en" altLang="zh-CN" dirty="0"/>
              <a:t> and SONYC</a:t>
            </a:r>
            <a:r>
              <a:rPr lang="zh-CN" altLang="en-US" b="1" dirty="0"/>
              <a:t> </a:t>
            </a:r>
            <a:r>
              <a:rPr lang="en-US" altLang="zh-CN" dirty="0"/>
              <a:t>in low-resource scenario shows:</a:t>
            </a:r>
          </a:p>
          <a:p>
            <a:pPr marL="0" indent="0">
              <a:buNone/>
            </a:pPr>
            <a:r>
              <a:rPr lang="zh-CN" altLang="en-US" b="1" dirty="0"/>
              <a:t>⇒</a:t>
            </a:r>
            <a:r>
              <a:rPr lang="en-US" altLang="zh-CN" b="1" dirty="0"/>
              <a:t> </a:t>
            </a:r>
            <a:r>
              <a:rPr lang="en-US" altLang="zh-CN" dirty="0"/>
              <a:t>GCN model with temporal knowledge outperforms baseline</a:t>
            </a:r>
          </a:p>
          <a:p>
            <a:pPr marL="0" indent="0">
              <a:buNone/>
            </a:pPr>
            <a:r>
              <a:rPr lang="zh-CN" altLang="en-US" b="1" dirty="0"/>
              <a:t>⇒</a:t>
            </a:r>
            <a:r>
              <a:rPr lang="en-US" altLang="zh-CN" b="1" dirty="0"/>
              <a:t> </a:t>
            </a:r>
            <a:r>
              <a:rPr lang="en-US" altLang="zh-CN" dirty="0"/>
              <a:t>D-GCN can provide further improvement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BF06E8-60EA-8849-80A7-4EE0900B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3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D5C32-E5D2-2B49-9DB4-3150B9F3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7200" dirty="0">
                <a:latin typeface="Bradley Hand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Thanks! </a:t>
            </a:r>
            <a:endParaRPr kumimoji="1" lang="zh-CN" altLang="en-US" sz="7200" dirty="0">
              <a:latin typeface="Bradley Hand" pitchFamily="2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CC865A-FA5C-7B43-AAE1-A19ADC26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89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F2B3F-BA70-3743-A92C-D7FC3235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/>
              <a:t>Introduction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Method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Experiments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Conclusion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FD418-A560-9F4D-9317-2CBDAAB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719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5E173B-7A8B-E145-917E-AF8F1D4A1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57" t="-1" r="42071" b="70834"/>
          <a:stretch/>
        </p:blipFill>
        <p:spPr>
          <a:xfrm>
            <a:off x="8207829" y="1010559"/>
            <a:ext cx="1175658" cy="1244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E61722-D88A-A24C-88E6-ADCFB451A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6" t="30697" r="56786" b="44983"/>
          <a:stretch/>
        </p:blipFill>
        <p:spPr>
          <a:xfrm>
            <a:off x="4735284" y="1217386"/>
            <a:ext cx="703942" cy="1037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B04482-91FE-7D49-A11C-96B202190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5" t="46769" r="68071" b="35204"/>
          <a:stretch/>
        </p:blipFill>
        <p:spPr>
          <a:xfrm>
            <a:off x="6380842" y="1415143"/>
            <a:ext cx="885371" cy="769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EB92EE-3E8A-354C-9063-22E6FABB5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2" t="61734" r="77499" b="23811"/>
          <a:stretch/>
        </p:blipFill>
        <p:spPr>
          <a:xfrm>
            <a:off x="2530926" y="1567542"/>
            <a:ext cx="1262743" cy="61685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DFA3AE-F460-6B41-B373-F7ADD5CE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96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4C0D9C-A11D-0A4E-95B1-08D462E7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t="84094" r="75717" b="1175"/>
          <a:stretch/>
        </p:blipFill>
        <p:spPr>
          <a:xfrm>
            <a:off x="682171" y="5181599"/>
            <a:ext cx="783772" cy="841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46ECB1-BC54-4543-A222-18C0C141E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4" t="52223" r="26707" b="35460"/>
          <a:stretch/>
        </p:blipFill>
        <p:spPr>
          <a:xfrm>
            <a:off x="2032000" y="5319486"/>
            <a:ext cx="776514" cy="703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BC06C3-C425-A749-A447-6572DD129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05" r="75310" b="34952"/>
          <a:stretch/>
        </p:blipFill>
        <p:spPr>
          <a:xfrm>
            <a:off x="4675857" y="4943928"/>
            <a:ext cx="881142" cy="7511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534713-42EF-F04D-A8E0-277D5730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0" t="68476" r="27318" b="17937"/>
          <a:stretch/>
        </p:blipFill>
        <p:spPr>
          <a:xfrm>
            <a:off x="3447143" y="5214256"/>
            <a:ext cx="783772" cy="7765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9A6169-1D7F-604A-A886-C7E753EB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197" y="555171"/>
            <a:ext cx="3568700" cy="5715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4129D3-5E18-2E4D-A43C-0C82B7FA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10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079C-ABC3-9E4C-B84C-B0E183387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Enriching Ontology with Temporal Commonsense for Low-Resource Audio Tagging</a:t>
            </a:r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0A01F2A-100B-6B42-9459-F081D52B0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57" t="-1" r="42071" b="70834"/>
          <a:stretch/>
        </p:blipFill>
        <p:spPr>
          <a:xfrm>
            <a:off x="8309429" y="4239988"/>
            <a:ext cx="1175658" cy="1244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6AF27E-637E-3D44-9826-0EFB9E851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6" t="30697" r="56786" b="44983"/>
          <a:stretch/>
        </p:blipFill>
        <p:spPr>
          <a:xfrm>
            <a:off x="4836884" y="4446815"/>
            <a:ext cx="703942" cy="10377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948958F-48D9-014C-B9CD-7221CD914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5" t="46769" r="68071" b="35204"/>
          <a:stretch/>
        </p:blipFill>
        <p:spPr>
          <a:xfrm>
            <a:off x="6482442" y="4644572"/>
            <a:ext cx="885371" cy="7692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BCA9C48-9C08-604C-B7FA-66A6C1B92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2" t="61734" r="77499" b="23811"/>
          <a:stretch/>
        </p:blipFill>
        <p:spPr>
          <a:xfrm>
            <a:off x="2632526" y="4796971"/>
            <a:ext cx="1262743" cy="61685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D01E572-9CAB-CC48-A4A8-CDF313A4F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295" y="4276268"/>
            <a:ext cx="460828" cy="4608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A83AB36-3E1E-3840-A1CA-F11113A8A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203" y="4276268"/>
            <a:ext cx="460828" cy="46082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785221-1C40-9944-AC6F-3D1975A3D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906" y="4276268"/>
            <a:ext cx="460828" cy="4608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A7D0ACE-A268-F446-B859-FEC44E7D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47" y="4276268"/>
            <a:ext cx="460828" cy="46082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5F7BE-23D2-DA4E-8743-578950C2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8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079C-ABC3-9E4C-B84C-B0E183387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Enriching </a:t>
            </a:r>
            <a:r>
              <a:rPr kumimoji="1" lang="en" altLang="zh-CN" b="1" dirty="0">
                <a:solidFill>
                  <a:schemeClr val="accent1"/>
                </a:solidFill>
              </a:rPr>
              <a:t>Ontology</a:t>
            </a:r>
            <a:r>
              <a:rPr kumimoji="1" lang="en" altLang="zh-CN" dirty="0"/>
              <a:t> with </a:t>
            </a:r>
            <a:r>
              <a:rPr kumimoji="1" lang="en" altLang="zh-CN" b="1" dirty="0">
                <a:solidFill>
                  <a:schemeClr val="accent2"/>
                </a:solidFill>
              </a:rPr>
              <a:t>Temporal Commonsense</a:t>
            </a:r>
            <a:r>
              <a:rPr kumimoji="1" lang="en" altLang="zh-CN" dirty="0">
                <a:solidFill>
                  <a:schemeClr val="accent2"/>
                </a:solidFill>
              </a:rPr>
              <a:t> </a:t>
            </a:r>
            <a:r>
              <a:rPr kumimoji="1" lang="en" altLang="zh-CN" dirty="0"/>
              <a:t>for Low-Resource Audio Tagging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BA44F-595D-E143-9546-8EA4D2136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57" t="-1" r="42071" b="70834"/>
          <a:stretch/>
        </p:blipFill>
        <p:spPr>
          <a:xfrm>
            <a:off x="8309429" y="4239988"/>
            <a:ext cx="1175658" cy="124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0BD19D-70FB-3147-B047-1343875A7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6" t="30697" r="56786" b="44983"/>
          <a:stretch/>
        </p:blipFill>
        <p:spPr>
          <a:xfrm>
            <a:off x="4836884" y="4446815"/>
            <a:ext cx="703942" cy="1037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3F829C-8233-1046-8293-A6F4E8B8E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5" t="46769" r="68071" b="35204"/>
          <a:stretch/>
        </p:blipFill>
        <p:spPr>
          <a:xfrm>
            <a:off x="6482442" y="4644572"/>
            <a:ext cx="885371" cy="769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B983D-DF32-BA4F-A6B0-7216A14F2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2" t="61734" r="77499" b="23811"/>
          <a:stretch/>
        </p:blipFill>
        <p:spPr>
          <a:xfrm>
            <a:off x="2632526" y="4796971"/>
            <a:ext cx="1262743" cy="61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413D80-C632-BC4A-A990-BAA2FA70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295" y="4276268"/>
            <a:ext cx="460828" cy="46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20629E-9081-8745-8E17-6890CF9D1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203" y="4276268"/>
            <a:ext cx="460828" cy="4608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E95BC1-0487-0F4D-8354-83159D8F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906" y="4276268"/>
            <a:ext cx="460828" cy="460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D472CB-28A7-2D44-B3A4-D6D991CC3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47" y="4276268"/>
            <a:ext cx="460828" cy="46082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C1955C-0409-BE4D-9257-1679F46A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98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18739-1A60-D440-9BB2-AEF1E02C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17A41-A79F-4B4F-8BE9-7F0B29A4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The largest sound vocabulary and dataset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chemeClr val="accent1"/>
                </a:solidFill>
              </a:rPr>
              <a:t>AudioSet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Ontology</a:t>
            </a:r>
          </a:p>
          <a:p>
            <a:pPr marL="0" indent="0">
              <a:buNone/>
            </a:pPr>
            <a:r>
              <a:rPr lang="en" altLang="zh-CN" dirty="0"/>
              <a:t>A collection of </a:t>
            </a:r>
            <a:r>
              <a:rPr lang="en" altLang="zh-CN" b="1" u="sng" dirty="0"/>
              <a:t>sound events</a:t>
            </a:r>
            <a:r>
              <a:rPr lang="en" altLang="zh-CN" b="1" dirty="0"/>
              <a:t> </a:t>
            </a:r>
            <a:r>
              <a:rPr lang="en" altLang="zh-CN" dirty="0"/>
              <a:t>organized in a hierarchy</a:t>
            </a:r>
            <a:endParaRPr kumimoji="1" lang="en-US" altLang="zh-CN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D548DC-48A9-D54A-872C-ED7089C4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5" y="945696"/>
            <a:ext cx="4579258" cy="45066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78139E-1AD5-F749-BB17-A059AC145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69" y="2226337"/>
            <a:ext cx="1451860" cy="369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D6E1A8-72DE-2849-8074-620FECE05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06"/>
          <a:stretch/>
        </p:blipFill>
        <p:spPr>
          <a:xfrm>
            <a:off x="891169" y="3321844"/>
            <a:ext cx="3530800" cy="6794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FD0E27-BEC7-F347-81EF-957D0156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61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18739-1A60-D440-9BB2-AEF1E02C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17A41-A79F-4B4F-8BE9-7F0B29A4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2"/>
                </a:solidFill>
              </a:rPr>
              <a:t>ASER</a:t>
            </a:r>
            <a:r>
              <a:rPr kumimoji="1" lang="en-US" altLang="zh-CN" dirty="0">
                <a:solidFill>
                  <a:schemeClr val="accent2"/>
                </a:solidFill>
              </a:rPr>
              <a:t> </a:t>
            </a:r>
          </a:p>
          <a:p>
            <a:pPr marL="0" indent="0">
              <a:buNone/>
            </a:pPr>
            <a:r>
              <a:rPr kumimoji="1" lang="en-US" altLang="zh-CN" dirty="0"/>
              <a:t>A large-scale </a:t>
            </a:r>
            <a:r>
              <a:rPr kumimoji="1" lang="en-US" altLang="zh-CN" b="1" u="sng" dirty="0"/>
              <a:t>eventuality</a:t>
            </a:r>
            <a:r>
              <a:rPr kumimoji="1" lang="en-US" altLang="zh-CN" dirty="0"/>
              <a:t> knowledge graph extracted from corpus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CBE0F8-75AD-BB44-88BB-D256179F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30" y="2796550"/>
            <a:ext cx="6415632" cy="38755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C722D3-BF40-D640-ADC5-97BB1C7C5C62}"/>
              </a:ext>
            </a:extLst>
          </p:cNvPr>
          <p:cNvSpPr/>
          <p:nvPr/>
        </p:nvSpPr>
        <p:spPr>
          <a:xfrm>
            <a:off x="7713480" y="1855570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b="1" dirty="0">
                <a:solidFill>
                  <a:srgbClr val="FF0000"/>
                </a:solidFill>
              </a:rPr>
              <a:t>Q1: </a:t>
            </a:r>
            <a:r>
              <a:rPr kumimoji="1" lang="en" altLang="zh-CN" b="1" dirty="0">
                <a:solidFill>
                  <a:schemeClr val="accent2"/>
                </a:solidFill>
              </a:rPr>
              <a:t>Temporal Commonsense ?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7D1068-116A-C142-BEB1-EAA18BA8CAAE}"/>
              </a:ext>
            </a:extLst>
          </p:cNvPr>
          <p:cNvSpPr/>
          <p:nvPr/>
        </p:nvSpPr>
        <p:spPr>
          <a:xfrm>
            <a:off x="5599205" y="3238597"/>
            <a:ext cx="962515" cy="246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FDFF50-CCA6-584E-931B-835491FFDC4B}"/>
              </a:ext>
            </a:extLst>
          </p:cNvPr>
          <p:cNvSpPr/>
          <p:nvPr/>
        </p:nvSpPr>
        <p:spPr>
          <a:xfrm>
            <a:off x="7204617" y="5017686"/>
            <a:ext cx="1017726" cy="246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542AB0-E701-2C4F-A7BC-8189261B3D6D}"/>
              </a:ext>
            </a:extLst>
          </p:cNvPr>
          <p:cNvSpPr/>
          <p:nvPr/>
        </p:nvSpPr>
        <p:spPr>
          <a:xfrm>
            <a:off x="8110035" y="4352005"/>
            <a:ext cx="1077508" cy="246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B152C4-C4CC-164E-A659-A0D9F48F61C4}"/>
              </a:ext>
            </a:extLst>
          </p:cNvPr>
          <p:cNvSpPr/>
          <p:nvPr/>
        </p:nvSpPr>
        <p:spPr>
          <a:xfrm>
            <a:off x="5653180" y="3980488"/>
            <a:ext cx="962515" cy="246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F7F91D-9E2F-F948-9BD9-262B91D83BB2}"/>
              </a:ext>
            </a:extLst>
          </p:cNvPr>
          <p:cNvSpPr txBox="1"/>
          <p:nvPr/>
        </p:nvSpPr>
        <p:spPr>
          <a:xfrm>
            <a:off x="813608" y="3839055"/>
            <a:ext cx="4520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Short clauses containing </a:t>
            </a:r>
            <a:r>
              <a:rPr kumimoji="1" lang="en-US" altLang="zh-CN" u="sng" dirty="0"/>
              <a:t>lemmatized words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pPr algn="ctr"/>
            <a:r>
              <a:rPr kumimoji="1" lang="en-US" altLang="zh-CN" b="1" dirty="0"/>
              <a:t>Subject → Verb → Object</a:t>
            </a:r>
            <a:endParaRPr kumimoji="1"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FE5E90-4ABB-2342-B2D6-027DE69CA181}"/>
              </a:ext>
            </a:extLst>
          </p:cNvPr>
          <p:cNvSpPr/>
          <p:nvPr/>
        </p:nvSpPr>
        <p:spPr>
          <a:xfrm>
            <a:off x="10094686" y="3570515"/>
            <a:ext cx="1560285" cy="131354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92EE8E1-CE1D-9541-A53E-81AC84B9A07A}"/>
              </a:ext>
            </a:extLst>
          </p:cNvPr>
          <p:cNvCxnSpPr>
            <a:cxnSpLocks/>
          </p:cNvCxnSpPr>
          <p:nvPr/>
        </p:nvCxnSpPr>
        <p:spPr>
          <a:xfrm flipV="1">
            <a:off x="3850750" y="2735943"/>
            <a:ext cx="3026" cy="1103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4F4D0-D365-FE46-8776-DB12E017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50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079C-ABC3-9E4C-B84C-B0E183387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b="1" u="sng" dirty="0">
                <a:solidFill>
                  <a:schemeClr val="accent6"/>
                </a:solidFill>
              </a:rPr>
              <a:t>Enriching</a:t>
            </a:r>
            <a:r>
              <a:rPr kumimoji="1" lang="en" altLang="zh-CN" dirty="0"/>
              <a:t> </a:t>
            </a:r>
            <a:r>
              <a:rPr kumimoji="1" lang="en" altLang="zh-CN" dirty="0">
                <a:solidFill>
                  <a:schemeClr val="accent1"/>
                </a:solidFill>
              </a:rPr>
              <a:t>Ontology</a:t>
            </a:r>
            <a:r>
              <a:rPr kumimoji="1" lang="en" altLang="zh-CN" dirty="0"/>
              <a:t> with </a:t>
            </a:r>
            <a:r>
              <a:rPr kumimoji="1" lang="en" altLang="zh-CN" dirty="0">
                <a:solidFill>
                  <a:schemeClr val="accent2"/>
                </a:solidFill>
              </a:rPr>
              <a:t>Temporal Commonsense </a:t>
            </a:r>
            <a:r>
              <a:rPr kumimoji="1" lang="en" altLang="zh-CN" dirty="0"/>
              <a:t>for Low-Resource Audio Tagging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DC0F3-4F91-6C41-A902-6AD220F9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7" t="-1" r="42071" b="70834"/>
          <a:stretch/>
        </p:blipFill>
        <p:spPr>
          <a:xfrm>
            <a:off x="8309429" y="4239988"/>
            <a:ext cx="1175658" cy="124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5ACEEC-9658-164D-8CC8-A2E976BAF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86" t="30697" r="56786" b="44983"/>
          <a:stretch/>
        </p:blipFill>
        <p:spPr>
          <a:xfrm>
            <a:off x="4836884" y="4446815"/>
            <a:ext cx="703942" cy="1037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774693-F45A-BF4F-8BDE-B29185BB7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5" t="46769" r="68071" b="35204"/>
          <a:stretch/>
        </p:blipFill>
        <p:spPr>
          <a:xfrm>
            <a:off x="6482442" y="4644572"/>
            <a:ext cx="885371" cy="769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3F6976-949A-7045-924C-071C33AF6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2" t="61734" r="77499" b="23811"/>
          <a:stretch/>
        </p:blipFill>
        <p:spPr>
          <a:xfrm>
            <a:off x="2632526" y="4796971"/>
            <a:ext cx="1262743" cy="61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44E368-087A-CB44-9CAD-9B0AA747E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95" y="4276268"/>
            <a:ext cx="460828" cy="460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2E0AC7-3EC4-6B49-AB69-08992563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203" y="4276268"/>
            <a:ext cx="460828" cy="4608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1D4EFF-55E7-EE42-9417-111231A7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06" y="4276268"/>
            <a:ext cx="460828" cy="4608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284552-34FD-534D-B63A-F3A4339BA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47" y="4276268"/>
            <a:ext cx="460828" cy="46082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B1323D-1334-F842-B0F2-F1E45E97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5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F75CE-32CC-CC46-A64F-1ED9944E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Enriching ontology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DFF4A7-EB39-C840-8475-8CFFC203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Q:</a:t>
            </a:r>
            <a:r>
              <a:rPr lang="en-US" altLang="zh-CN" b="1" dirty="0">
                <a:solidFill>
                  <a:srgbClr val="FF0000"/>
                </a:solidFill>
              </a:rPr>
              <a:t> Why</a:t>
            </a:r>
            <a:r>
              <a:rPr lang="en-US" altLang="zh-CN" dirty="0"/>
              <a:t> shall we enrich AudioSet ontology?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A:</a:t>
            </a:r>
            <a:r>
              <a:rPr lang="en-US" altLang="zh-CN" dirty="0"/>
              <a:t> Not enough relation types and linkages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AudioSet</a:t>
            </a:r>
            <a:r>
              <a:rPr lang="en-US" altLang="zh-CN" dirty="0"/>
              <a:t>: </a:t>
            </a:r>
            <a:r>
              <a:rPr lang="en-US" altLang="zh-CN" b="1" i="1" dirty="0" err="1"/>
              <a:t>IsA</a:t>
            </a:r>
            <a:endParaRPr lang="en-US" altLang="zh-CN" b="1" i="1" dirty="0"/>
          </a:p>
          <a:p>
            <a:pPr marL="0" indent="0">
              <a:buNone/>
            </a:pPr>
            <a:r>
              <a:rPr lang="en-US" altLang="zh-CN" i="1" dirty="0"/>
              <a:t>				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ASER</a:t>
            </a:r>
            <a:r>
              <a:rPr lang="en-US" altLang="zh-CN" dirty="0"/>
              <a:t>: </a:t>
            </a:r>
            <a:r>
              <a:rPr lang="en-US" altLang="zh-CN" b="1" i="1" dirty="0"/>
              <a:t>Precedence, Succession, Synchronous, Conjunction</a:t>
            </a:r>
            <a:r>
              <a:rPr lang="en-US" altLang="zh-CN" i="1" dirty="0"/>
              <a:t>, etc.</a:t>
            </a:r>
          </a:p>
          <a:p>
            <a:pPr marL="0" indent="0">
              <a:buNone/>
            </a:pPr>
            <a:endParaRPr lang="zh-CN" altLang="en-US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13B852-07AE-2941-909D-77228110199D}"/>
              </a:ext>
            </a:extLst>
          </p:cNvPr>
          <p:cNvSpPr txBox="1"/>
          <p:nvPr/>
        </p:nvSpPr>
        <p:spPr>
          <a:xfrm>
            <a:off x="5476750" y="281778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err="1"/>
              <a:t>IsA</a:t>
            </a:r>
            <a:endParaRPr kumimoji="1" lang="zh-CN" altLang="en-US" b="1" i="1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8AC2D95-F0F3-AC47-B4B0-03AD19D77D6C}"/>
              </a:ext>
            </a:extLst>
          </p:cNvPr>
          <p:cNvCxnSpPr/>
          <p:nvPr/>
        </p:nvCxnSpPr>
        <p:spPr>
          <a:xfrm>
            <a:off x="5284344" y="3224688"/>
            <a:ext cx="891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60A6077-C6EE-484A-AE65-85B4CFDD8FFE}"/>
              </a:ext>
            </a:extLst>
          </p:cNvPr>
          <p:cNvSpPr txBox="1"/>
          <p:nvPr/>
        </p:nvSpPr>
        <p:spPr>
          <a:xfrm>
            <a:off x="4215652" y="3020377"/>
            <a:ext cx="976032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Speech</a:t>
            </a:r>
            <a:endParaRPr kumimoji="1" lang="zh-CN" altLang="en-US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A3B375-9E29-0E4C-A8AE-3EA368ABCCB0}"/>
              </a:ext>
            </a:extLst>
          </p:cNvPr>
          <p:cNvSpPr txBox="1"/>
          <p:nvPr/>
        </p:nvSpPr>
        <p:spPr>
          <a:xfrm>
            <a:off x="6358490" y="3020376"/>
            <a:ext cx="1513419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i="1" dirty="0"/>
              <a:t>Human voice</a:t>
            </a:r>
            <a:endParaRPr kumimoji="1" lang="zh-CN" altLang="en-US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8C00A2-B4A5-0D4B-AB59-A25EE78DCF12}"/>
              </a:ext>
            </a:extLst>
          </p:cNvPr>
          <p:cNvSpPr txBox="1"/>
          <p:nvPr/>
        </p:nvSpPr>
        <p:spPr>
          <a:xfrm>
            <a:off x="4610342" y="522078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err="1"/>
              <a:t>Conjuntion</a:t>
            </a:r>
            <a:endParaRPr kumimoji="1" lang="zh-CN" altLang="en-US" b="1" i="1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27EA8BC-BACE-AF4B-B21F-197D30704672}"/>
              </a:ext>
            </a:extLst>
          </p:cNvPr>
          <p:cNvCxnSpPr>
            <a:cxnSpLocks/>
          </p:cNvCxnSpPr>
          <p:nvPr/>
        </p:nvCxnSpPr>
        <p:spPr>
          <a:xfrm flipV="1">
            <a:off x="4612833" y="5425091"/>
            <a:ext cx="1585583" cy="44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34F4B53-C15A-7B49-A47E-1FF8F4447FB6}"/>
              </a:ext>
            </a:extLst>
          </p:cNvPr>
          <p:cNvSpPr txBox="1"/>
          <p:nvPr/>
        </p:nvSpPr>
        <p:spPr>
          <a:xfrm>
            <a:off x="3189285" y="5656092"/>
            <a:ext cx="1423548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Vehicle pass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40CB7D-CB41-B547-ABD8-E4EF2E091335}"/>
              </a:ext>
            </a:extLst>
          </p:cNvPr>
          <p:cNvSpPr txBox="1"/>
          <p:nvPr/>
        </p:nvSpPr>
        <p:spPr>
          <a:xfrm>
            <a:off x="6285848" y="5198218"/>
            <a:ext cx="2060682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i="1" dirty="0"/>
              <a:t>Engine be whirring</a:t>
            </a:r>
            <a:endParaRPr kumimoji="1"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BEE676-416B-094F-844D-86B3059AD0E6}"/>
              </a:ext>
            </a:extLst>
          </p:cNvPr>
          <p:cNvSpPr txBox="1"/>
          <p:nvPr/>
        </p:nvSpPr>
        <p:spPr>
          <a:xfrm>
            <a:off x="6285848" y="6205173"/>
            <a:ext cx="1783030" cy="40862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Horn be blaring</a:t>
            </a:r>
            <a:endParaRPr kumimoji="1" lang="zh-CN" altLang="en-US" i="1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56AA587-C50E-BC47-B6FA-56D2CFD1C3A6}"/>
              </a:ext>
            </a:extLst>
          </p:cNvPr>
          <p:cNvCxnSpPr>
            <a:cxnSpLocks/>
          </p:cNvCxnSpPr>
          <p:nvPr/>
        </p:nvCxnSpPr>
        <p:spPr>
          <a:xfrm>
            <a:off x="4610342" y="5882112"/>
            <a:ext cx="1588074" cy="52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E0E0499-FDBC-9345-98F4-9ECF7F77DFD8}"/>
              </a:ext>
            </a:extLst>
          </p:cNvPr>
          <p:cNvSpPr txBox="1"/>
          <p:nvPr/>
        </p:nvSpPr>
        <p:spPr>
          <a:xfrm>
            <a:off x="4567062" y="618519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/>
              <a:t>Precedence</a:t>
            </a:r>
            <a:endParaRPr kumimoji="1" lang="zh-CN" altLang="en-US" b="1" i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B1E8E79-4146-4C4B-BAD3-9C3D4D03AE6A}"/>
              </a:ext>
            </a:extLst>
          </p:cNvPr>
          <p:cNvSpPr txBox="1"/>
          <p:nvPr/>
        </p:nvSpPr>
        <p:spPr>
          <a:xfrm>
            <a:off x="5477459" y="350174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err="1"/>
              <a:t>IsA</a:t>
            </a:r>
            <a:endParaRPr kumimoji="1" lang="zh-CN" altLang="en-US" b="1" i="1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7F96D18-D66D-2542-AD5D-73996C368F92}"/>
              </a:ext>
            </a:extLst>
          </p:cNvPr>
          <p:cNvCxnSpPr/>
          <p:nvPr/>
        </p:nvCxnSpPr>
        <p:spPr>
          <a:xfrm>
            <a:off x="5285053" y="3908645"/>
            <a:ext cx="891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632D882-1F49-F84E-B5AF-12A2AC171573}"/>
              </a:ext>
            </a:extLst>
          </p:cNvPr>
          <p:cNvSpPr txBox="1"/>
          <p:nvPr/>
        </p:nvSpPr>
        <p:spPr>
          <a:xfrm>
            <a:off x="4631889" y="3704333"/>
            <a:ext cx="556587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i="1" dirty="0"/>
              <a:t>Car</a:t>
            </a:r>
            <a:endParaRPr kumimoji="1" lang="zh-CN" altLang="en-US" i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6BE949-3F22-BD49-8AE3-8D4B3A42334D}"/>
              </a:ext>
            </a:extLst>
          </p:cNvPr>
          <p:cNvSpPr txBox="1"/>
          <p:nvPr/>
        </p:nvSpPr>
        <p:spPr>
          <a:xfrm>
            <a:off x="6285848" y="3706968"/>
            <a:ext cx="1671918" cy="408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i="1" dirty="0"/>
              <a:t>Motor Vehicle</a:t>
            </a:r>
            <a:endParaRPr kumimoji="1"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968DBB-E2E1-324B-9E16-A9209F0F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1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7" grpId="0" animBg="1"/>
      <p:bldP spid="18" grpId="0" animBg="1"/>
      <p:bldP spid="19" grpId="0" animBg="1"/>
      <p:bldP spid="26" grpId="0"/>
      <p:bldP spid="27" grpId="0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6667</TotalTime>
  <Words>1031</Words>
  <Application>Microsoft Macintosh PowerPoint</Application>
  <PresentationFormat>宽屏</PresentationFormat>
  <Paragraphs>332</Paragraphs>
  <Slides>31</Slides>
  <Notes>19</Notes>
  <HiddenSlides>2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Bradley Hand</vt:lpstr>
      <vt:lpstr>Cambria Math</vt:lpstr>
      <vt:lpstr>Office 主题​​</vt:lpstr>
      <vt:lpstr>Enriching Ontology with Temporal Commonsense for Low-Resource Audio Tagging</vt:lpstr>
      <vt:lpstr>Outline</vt:lpstr>
      <vt:lpstr>Outline</vt:lpstr>
      <vt:lpstr>Enriching Ontology with Temporal Commonsense for Low-Resource Audio Tagging</vt:lpstr>
      <vt:lpstr>Enriching Ontology with Temporal Commonsense for Low-Resource Audio Tagging</vt:lpstr>
      <vt:lpstr>Structured Knowledge</vt:lpstr>
      <vt:lpstr>Structured Knowledge</vt:lpstr>
      <vt:lpstr>Enriching Ontology with Temporal Commonsense for Low-Resource Audio Tagging</vt:lpstr>
      <vt:lpstr>Enriching ontology</vt:lpstr>
      <vt:lpstr>Enriching ontology</vt:lpstr>
      <vt:lpstr>PowerPoint 演示文稿</vt:lpstr>
      <vt:lpstr>Enriching ontology</vt:lpstr>
      <vt:lpstr>Enriching ontology</vt:lpstr>
      <vt:lpstr>Enriching Ontology with Temporal Commonsense for Low-Resource Audio Tagging</vt:lpstr>
      <vt:lpstr>Audio Tagging</vt:lpstr>
      <vt:lpstr>How do we solve Audio Tagging problem</vt:lpstr>
      <vt:lpstr>Outline</vt:lpstr>
      <vt:lpstr>Knowledge construction</vt:lpstr>
      <vt:lpstr>Knowledge construction</vt:lpstr>
      <vt:lpstr>Knowledge construction</vt:lpstr>
      <vt:lpstr>Label Representation</vt:lpstr>
      <vt:lpstr>Outline</vt:lpstr>
      <vt:lpstr>AudioSet</vt:lpstr>
      <vt:lpstr>AudioSet</vt:lpstr>
      <vt:lpstr>SONYC</vt:lpstr>
      <vt:lpstr>Analysis</vt:lpstr>
      <vt:lpstr>Outline</vt:lpstr>
      <vt:lpstr>Conclusion</vt:lpstr>
      <vt:lpstr>Thanks! 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Enriching Ontology with Temporal Commonsense for Low-Resource Audio Tagging</dc:title>
  <dc:creator>周 泽林</dc:creator>
  <cp:lastModifiedBy>周 泽林</cp:lastModifiedBy>
  <cp:revision>41</cp:revision>
  <dcterms:created xsi:type="dcterms:W3CDTF">2021-09-08T02:02:17Z</dcterms:created>
  <dcterms:modified xsi:type="dcterms:W3CDTF">2021-09-15T08:20:55Z</dcterms:modified>
</cp:coreProperties>
</file>